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81" r:id="rId3"/>
    <p:sldId id="285" r:id="rId4"/>
    <p:sldId id="284" r:id="rId5"/>
  </p:sldIdLst>
  <p:sldSz cx="7345363" cy="9906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  <a:srgbClr val="80808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81" autoAdjust="0"/>
    <p:restoredTop sz="94660"/>
  </p:normalViewPr>
  <p:slideViewPr>
    <p:cSldViewPr showGuides="1">
      <p:cViewPr>
        <p:scale>
          <a:sx n="100" d="100"/>
          <a:sy n="100" d="100"/>
        </p:scale>
        <p:origin x="-1008" y="-78"/>
      </p:cViewPr>
      <p:guideLst>
        <p:guide orient="horz" pos="172"/>
        <p:guide orient="horz" pos="625"/>
        <p:guide pos="2313"/>
        <p:guide pos="4263"/>
        <p:guide pos="907"/>
        <p:guide pos="3946"/>
        <p:guide pos="4354"/>
        <p:guide pos="551"/>
        <p:guide pos="635"/>
        <p:guide pos="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3" d="100"/>
        <a:sy n="63" d="100"/>
      </p:scale>
      <p:origin x="0" y="307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71819-7491-4346-B7E3-58347596D3AE}" type="datetimeFigureOut">
              <a:rPr lang="ko-KR" altLang="en-US" smtClean="0"/>
              <a:pPr/>
              <a:t>2013-12-18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57413" y="685800"/>
            <a:ext cx="25431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3007B-E190-4CD6-A01B-BC4803FF1E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92337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50863" y="3076575"/>
            <a:ext cx="6243637" cy="212407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01725" y="5613400"/>
            <a:ext cx="5141913" cy="25320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261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46847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326063" y="396875"/>
            <a:ext cx="1652587" cy="845185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66713" y="396875"/>
            <a:ext cx="4806950" cy="84518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726157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50863" y="3076575"/>
            <a:ext cx="6243637" cy="212407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01725" y="5613400"/>
            <a:ext cx="5141913" cy="25320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2517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4062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1025" y="6365875"/>
            <a:ext cx="624205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81025" y="4198938"/>
            <a:ext cx="624205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7501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66713" y="2311400"/>
            <a:ext cx="322897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748088" y="2311400"/>
            <a:ext cx="3230562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8552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66713" y="2217738"/>
            <a:ext cx="32464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66713" y="3141663"/>
            <a:ext cx="32464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730625" y="2217738"/>
            <a:ext cx="3248025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730625" y="3141663"/>
            <a:ext cx="3248025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65796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0883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40008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66713" y="393700"/>
            <a:ext cx="2417762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71788" y="393700"/>
            <a:ext cx="410686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66713" y="2073275"/>
            <a:ext cx="2417762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254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8296116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9863" y="6934200"/>
            <a:ext cx="44069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439863" y="885825"/>
            <a:ext cx="44069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439863" y="7753350"/>
            <a:ext cx="44069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03066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75421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326063" y="396875"/>
            <a:ext cx="1652587" cy="845185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66713" y="396875"/>
            <a:ext cx="4806950" cy="84518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7435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1025" y="6365875"/>
            <a:ext cx="624205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81025" y="4198938"/>
            <a:ext cx="624205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43249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66713" y="2311400"/>
            <a:ext cx="322897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748088" y="2311400"/>
            <a:ext cx="3230562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27318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66713" y="2217738"/>
            <a:ext cx="32464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66713" y="3141663"/>
            <a:ext cx="32464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730625" y="2217738"/>
            <a:ext cx="3248025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730625" y="3141663"/>
            <a:ext cx="3248025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426340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19759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871278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66713" y="393700"/>
            <a:ext cx="2417762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71788" y="393700"/>
            <a:ext cx="410686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66713" y="2073275"/>
            <a:ext cx="2417762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30778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9863" y="6934200"/>
            <a:ext cx="44069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439863" y="885825"/>
            <a:ext cx="44069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439863" y="7753350"/>
            <a:ext cx="44069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4E11-D62C-4715-95F4-3D3A74E616C9}" type="datetimeFigureOut">
              <a:rPr lang="ko-KR" altLang="en-US" smtClean="0"/>
              <a:pPr/>
              <a:t>2013-12-18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92331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66713" y="396875"/>
            <a:ext cx="6611937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66713" y="2311400"/>
            <a:ext cx="6611937" cy="6537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66713" y="9182100"/>
            <a:ext cx="17145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D4E11-D62C-4715-95F4-3D3A74E616C9}" type="datetimeFigureOut">
              <a:rPr lang="ko-KR" altLang="en-US" smtClean="0"/>
              <a:pPr/>
              <a:t>2013-12-18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509838" y="9182100"/>
            <a:ext cx="2325687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5264150" y="9182100"/>
            <a:ext cx="17145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5327A-6CF6-4511-99AA-ECAD54B3051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9" name="Picture 3" descr="休로고타입 copy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3375" b="26707"/>
          <a:stretch/>
        </p:blipFill>
        <p:spPr bwMode="auto">
          <a:xfrm>
            <a:off x="72610" y="9552112"/>
            <a:ext cx="838741" cy="329716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940914" y="9683902"/>
            <a:ext cx="48992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  <a:latin typeface="HY강M" pitchFamily="18" charset="-127"/>
                <a:ea typeface="HY강M" pitchFamily="18" charset="-127"/>
                <a:cs typeface="함초롬바탕" pitchFamily="18" charset="-127"/>
              </a:rPr>
              <a:t>서울시 서초구 방배동 </a:t>
            </a:r>
            <a:r>
              <a:rPr lang="en-US" altLang="ko-KR" sz="700" dirty="0" smtClean="0">
                <a:solidFill>
                  <a:schemeClr val="bg1">
                    <a:lumMod val="50000"/>
                  </a:schemeClr>
                </a:solidFill>
                <a:latin typeface="HY강M" pitchFamily="18" charset="-127"/>
                <a:ea typeface="HY강M" pitchFamily="18" charset="-127"/>
                <a:cs typeface="함초롬바탕" pitchFamily="18" charset="-127"/>
              </a:rPr>
              <a:t>780-9 302</a:t>
            </a:r>
            <a:r>
              <a:rPr lang="ko-KR" altLang="en-US" sz="700" dirty="0" smtClean="0">
                <a:solidFill>
                  <a:schemeClr val="bg1">
                    <a:lumMod val="50000"/>
                  </a:schemeClr>
                </a:solidFill>
                <a:latin typeface="HY강M" pitchFamily="18" charset="-127"/>
                <a:ea typeface="HY강M" pitchFamily="18" charset="-127"/>
                <a:cs typeface="함초롬바탕" pitchFamily="18" charset="-127"/>
              </a:rPr>
              <a:t>호 </a:t>
            </a:r>
            <a:r>
              <a:rPr lang="en-US" altLang="ko-KR" sz="700" dirty="0" smtClean="0">
                <a:solidFill>
                  <a:schemeClr val="bg1">
                    <a:lumMod val="50000"/>
                  </a:schemeClr>
                </a:solidFill>
                <a:latin typeface="HY강M" pitchFamily="18" charset="-127"/>
                <a:ea typeface="HY강M" pitchFamily="18" charset="-127"/>
                <a:cs typeface="함초롬바탕" pitchFamily="18" charset="-127"/>
              </a:rPr>
              <a:t>Tel: 02)3477-1922 Fax : 02)6442-3950 </a:t>
            </a:r>
          </a:p>
        </p:txBody>
      </p:sp>
    </p:spTree>
    <p:extLst>
      <p:ext uri="{BB962C8B-B14F-4D97-AF65-F5344CB8AC3E}">
        <p14:creationId xmlns="" xmlns:p14="http://schemas.microsoft.com/office/powerpoint/2010/main" val="328778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66713" y="396875"/>
            <a:ext cx="6611937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66713" y="2311400"/>
            <a:ext cx="6611937" cy="6537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66713" y="9182100"/>
            <a:ext cx="17145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D4E11-D62C-4715-95F4-3D3A74E616C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2013-12-18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509838" y="9182100"/>
            <a:ext cx="2325687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5264150" y="9182100"/>
            <a:ext cx="17145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5327A-6CF6-4511-99AA-ECAD54B3051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13" cstate="print">
            <a:grayscl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" y="0"/>
            <a:ext cx="734377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직사각형 7"/>
          <p:cNvSpPr/>
          <p:nvPr userDrawn="1"/>
        </p:nvSpPr>
        <p:spPr>
          <a:xfrm>
            <a:off x="4697959" y="9673279"/>
            <a:ext cx="2647130" cy="248273"/>
          </a:xfrm>
          <a:prstGeom prst="rect">
            <a:avLst/>
          </a:prstGeom>
        </p:spPr>
        <p:txBody>
          <a:bodyPr wrap="square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>
              <a:lnSpc>
                <a:spcPct val="150000"/>
              </a:lnSpc>
            </a:pPr>
            <a:r>
              <a:rPr lang="ko-KR" altLang="en-US" sz="800" b="1" spc="50" dirty="0" smtClean="0">
                <a:ln w="11430"/>
                <a:solidFill>
                  <a:prstClr val="black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보드게임을 활용한  통합놀이기법</a:t>
            </a:r>
            <a:endParaRPr lang="en-US" altLang="ko-KR" sz="800" b="1" spc="50" dirty="0" smtClean="0">
              <a:ln w="11430"/>
              <a:solidFill>
                <a:prstClr val="black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목각파임B" pitchFamily="18" charset="-127"/>
              <a:ea typeface="HY목각파임B" pitchFamily="18" charset="-127"/>
            </a:endParaRPr>
          </a:p>
        </p:txBody>
      </p:sp>
      <p:pic>
        <p:nvPicPr>
          <p:cNvPr id="9" name="Picture 3" descr="休로고타입 copy"/>
          <p:cNvPicPr>
            <a:picLocks noChangeAspect="1" noChangeArrowheads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3375" b="26707"/>
          <a:stretch/>
        </p:blipFill>
        <p:spPr bwMode="auto">
          <a:xfrm>
            <a:off x="72610" y="9552112"/>
            <a:ext cx="838741" cy="329716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940914" y="9683902"/>
            <a:ext cx="48992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 smtClean="0">
                <a:solidFill>
                  <a:prstClr val="white">
                    <a:lumMod val="50000"/>
                  </a:prstClr>
                </a:solidFill>
                <a:latin typeface="HY강M" pitchFamily="18" charset="-127"/>
                <a:ea typeface="HY강M" pitchFamily="18" charset="-127"/>
                <a:cs typeface="함초롬바탕" pitchFamily="18" charset="-127"/>
              </a:rPr>
              <a:t>서울시 서초구 방배동 </a:t>
            </a:r>
            <a:r>
              <a:rPr lang="en-US" altLang="ko-KR" sz="700" dirty="0" smtClean="0">
                <a:solidFill>
                  <a:prstClr val="white">
                    <a:lumMod val="50000"/>
                  </a:prstClr>
                </a:solidFill>
                <a:latin typeface="HY강M" pitchFamily="18" charset="-127"/>
                <a:ea typeface="HY강M" pitchFamily="18" charset="-127"/>
                <a:cs typeface="함초롬바탕" pitchFamily="18" charset="-127"/>
              </a:rPr>
              <a:t>780-9 302</a:t>
            </a:r>
            <a:r>
              <a:rPr lang="ko-KR" altLang="en-US" sz="700" dirty="0" smtClean="0">
                <a:solidFill>
                  <a:prstClr val="white">
                    <a:lumMod val="50000"/>
                  </a:prstClr>
                </a:solidFill>
                <a:latin typeface="HY강M" pitchFamily="18" charset="-127"/>
                <a:ea typeface="HY강M" pitchFamily="18" charset="-127"/>
                <a:cs typeface="함초롬바탕" pitchFamily="18" charset="-127"/>
              </a:rPr>
              <a:t>호 </a:t>
            </a:r>
            <a:r>
              <a:rPr lang="en-US" altLang="ko-KR" sz="700" dirty="0" smtClean="0">
                <a:solidFill>
                  <a:prstClr val="white">
                    <a:lumMod val="50000"/>
                  </a:prstClr>
                </a:solidFill>
                <a:latin typeface="HY강M" pitchFamily="18" charset="-127"/>
                <a:ea typeface="HY강M" pitchFamily="18" charset="-127"/>
                <a:cs typeface="함초롬바탕" pitchFamily="18" charset="-127"/>
              </a:rPr>
              <a:t>Tel: 02)3477-1922 Fax : 02)6442-3950 </a:t>
            </a:r>
          </a:p>
        </p:txBody>
      </p:sp>
    </p:spTree>
    <p:extLst>
      <p:ext uri="{BB962C8B-B14F-4D97-AF65-F5344CB8AC3E}">
        <p14:creationId xmlns="" xmlns:p14="http://schemas.microsoft.com/office/powerpoint/2010/main" val="145898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504329" y="-124726"/>
            <a:ext cx="6398468" cy="1661993"/>
          </a:xfrm>
          <a:prstGeom prst="rect">
            <a:avLst/>
          </a:prstGeom>
        </p:spPr>
        <p:txBody>
          <a:bodyPr wrap="square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ko-KR" altLang="en-US" sz="4000" b="1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내맘대로</a:t>
            </a:r>
            <a:r>
              <a:rPr lang="ko-KR" altLang="en-US" sz="4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4000" b="1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모꼬</a:t>
            </a:r>
            <a:r>
              <a:rPr lang="ko-KR" altLang="en-US" sz="4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40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목각파임B" pitchFamily="18" charset="-127"/>
              <a:ea typeface="HY목각파임B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단계별  게임 </a:t>
            </a:r>
            <a:r>
              <a:rPr lang="en-US" altLang="ko-KR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목각파임B" pitchFamily="18" charset="-127"/>
                <a:ea typeface="HY목각파임B" pitchFamily="18" charset="-127"/>
              </a:rPr>
              <a:t> </a:t>
            </a:r>
            <a:endParaRPr lang="en-US" altLang="ko-KR" sz="28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88305" y="4304928"/>
            <a:ext cx="6624736" cy="320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  <a:defRPr/>
            </a:pPr>
            <a:r>
              <a:rPr lang="en-US" altLang="ko-KR" sz="1400" b="1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400" b="1" dirty="0" smtClean="0">
                <a:latin typeface="나눔고딕" pitchFamily="50" charset="-127"/>
                <a:ea typeface="나눔고딕" pitchFamily="50" charset="-127"/>
              </a:rPr>
              <a:t>1</a:t>
            </a:r>
            <a:r>
              <a:rPr lang="ko-KR" altLang="en-US" sz="1400" b="1" dirty="0" smtClean="0">
                <a:latin typeface="나눔고딕" pitchFamily="50" charset="-127"/>
                <a:ea typeface="나눔고딕" pitchFamily="50" charset="-127"/>
              </a:rPr>
              <a:t>단계</a:t>
            </a:r>
            <a:r>
              <a:rPr lang="en-US" altLang="ko-KR" sz="1400" b="1" dirty="0" smtClean="0"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1400" b="1" dirty="0" smtClean="0">
                <a:latin typeface="나눔고딕" pitchFamily="50" charset="-127"/>
                <a:ea typeface="나눔고딕" pitchFamily="50" charset="-127"/>
              </a:rPr>
              <a:t>같은 색깔카드 </a:t>
            </a:r>
            <a:r>
              <a:rPr lang="en-US" altLang="ko-KR" sz="1400" b="1" dirty="0" smtClean="0">
                <a:latin typeface="나눔고딕" pitchFamily="50" charset="-127"/>
                <a:ea typeface="나눔고딕" pitchFamily="50" charset="-127"/>
              </a:rPr>
              <a:t>5</a:t>
            </a:r>
            <a:r>
              <a:rPr lang="ko-KR" altLang="en-US" sz="1400" b="1" dirty="0" smtClean="0">
                <a:latin typeface="나눔고딕" pitchFamily="50" charset="-127"/>
                <a:ea typeface="나눔고딕" pitchFamily="50" charset="-127"/>
              </a:rPr>
              <a:t>장 모으기 </a:t>
            </a:r>
            <a:endParaRPr lang="en-US" altLang="ko-KR" sz="1400" b="1" dirty="0" smtClean="0">
              <a:latin typeface="나눔고딕" pitchFamily="50" charset="-127"/>
              <a:ea typeface="나눔고딕" pitchFamily="50" charset="-127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r>
              <a:rPr lang="ko-KR" altLang="en-US" sz="1200" dirty="0" smtClean="0">
                <a:latin typeface="+mn-ea"/>
              </a:rPr>
              <a:t>각각의 카드색깔을 </a:t>
            </a:r>
            <a:r>
              <a:rPr lang="en-US" altLang="ko-KR" sz="1200" dirty="0" smtClean="0">
                <a:latin typeface="+mn-ea"/>
              </a:rPr>
              <a:t>(</a:t>
            </a:r>
            <a:r>
              <a:rPr lang="ko-KR" altLang="en-US" sz="1200" dirty="0" smtClean="0">
                <a:latin typeface="+mn-ea"/>
              </a:rPr>
              <a:t>빨</a:t>
            </a:r>
            <a:r>
              <a:rPr lang="ko-KR" altLang="en-US" sz="1200" dirty="0" smtClean="0">
                <a:latin typeface="+mn-ea"/>
              </a:rPr>
              <a:t>강</a:t>
            </a:r>
            <a:r>
              <a:rPr lang="en-US" altLang="ko-KR" sz="1200" dirty="0" smtClean="0">
                <a:latin typeface="+mn-ea"/>
              </a:rPr>
              <a:t>, </a:t>
            </a:r>
            <a:r>
              <a:rPr lang="ko-KR" altLang="en-US" sz="1200" dirty="0" smtClean="0">
                <a:latin typeface="+mn-ea"/>
              </a:rPr>
              <a:t>주황</a:t>
            </a:r>
            <a:r>
              <a:rPr lang="en-US" altLang="ko-KR" sz="1200" dirty="0" smtClean="0">
                <a:latin typeface="+mn-ea"/>
              </a:rPr>
              <a:t>, </a:t>
            </a:r>
            <a:r>
              <a:rPr lang="ko-KR" altLang="en-US" sz="1200" dirty="0" smtClean="0">
                <a:latin typeface="+mn-ea"/>
              </a:rPr>
              <a:t>노랑</a:t>
            </a:r>
            <a:r>
              <a:rPr lang="en-US" altLang="ko-KR" sz="1200" dirty="0" smtClean="0">
                <a:latin typeface="+mn-ea"/>
              </a:rPr>
              <a:t>, </a:t>
            </a:r>
            <a:r>
              <a:rPr lang="ko-KR" altLang="en-US" sz="1200" dirty="0" smtClean="0">
                <a:latin typeface="+mn-ea"/>
              </a:rPr>
              <a:t>녹색</a:t>
            </a:r>
            <a:r>
              <a:rPr lang="en-US" altLang="ko-KR" sz="1200" dirty="0" smtClean="0">
                <a:latin typeface="+mn-ea"/>
              </a:rPr>
              <a:t>, </a:t>
            </a:r>
            <a:r>
              <a:rPr lang="ko-KR" altLang="en-US" sz="1200" dirty="0" smtClean="0">
                <a:latin typeface="+mn-ea"/>
              </a:rPr>
              <a:t>파랑</a:t>
            </a:r>
            <a:r>
              <a:rPr lang="en-US" altLang="ko-KR" sz="1200" dirty="0" smtClean="0">
                <a:latin typeface="+mn-ea"/>
              </a:rPr>
              <a:t>, </a:t>
            </a:r>
            <a:r>
              <a:rPr lang="ko-KR" altLang="en-US" sz="1200" dirty="0" smtClean="0">
                <a:latin typeface="+mn-ea"/>
              </a:rPr>
              <a:t>남색</a:t>
            </a:r>
            <a:r>
              <a:rPr lang="en-US" altLang="ko-KR" sz="1200" dirty="0" smtClean="0">
                <a:latin typeface="+mn-ea"/>
              </a:rPr>
              <a:t>, </a:t>
            </a:r>
            <a:r>
              <a:rPr lang="ko-KR" altLang="en-US" sz="1200" dirty="0" smtClean="0">
                <a:latin typeface="+mn-ea"/>
              </a:rPr>
              <a:t>보라색</a:t>
            </a:r>
            <a:r>
              <a:rPr lang="en-US" altLang="ko-KR" sz="1200" dirty="0" smtClean="0">
                <a:latin typeface="+mn-ea"/>
              </a:rPr>
              <a:t>, </a:t>
            </a:r>
            <a:r>
              <a:rPr lang="ko-KR" altLang="en-US" sz="1200" dirty="0" smtClean="0">
                <a:latin typeface="+mn-ea"/>
              </a:rPr>
              <a:t>은색</a:t>
            </a:r>
            <a:r>
              <a:rPr lang="en-US" altLang="ko-KR" sz="1200" dirty="0" smtClean="0">
                <a:latin typeface="+mn-ea"/>
              </a:rPr>
              <a:t>)</a:t>
            </a:r>
            <a:r>
              <a:rPr lang="ko-KR" altLang="en-US" sz="1200" dirty="0" smtClean="0">
                <a:latin typeface="+mn-ea"/>
              </a:rPr>
              <a:t>알려준다</a:t>
            </a:r>
            <a:r>
              <a:rPr lang="en-US" altLang="ko-KR" sz="1200" dirty="0" smtClean="0">
                <a:latin typeface="+mn-ea"/>
              </a:rPr>
              <a:t>. 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r>
              <a:rPr lang="ko-KR" altLang="en-US" sz="1200" dirty="0" smtClean="0">
                <a:latin typeface="+mn-ea"/>
              </a:rPr>
              <a:t>진행자</a:t>
            </a:r>
            <a:r>
              <a:rPr lang="ko-KR" altLang="en-US" sz="1200" dirty="0" smtClean="0">
                <a:latin typeface="+mn-ea"/>
              </a:rPr>
              <a:t>가 </a:t>
            </a:r>
            <a:r>
              <a:rPr lang="ko-KR" altLang="en-US" sz="1200" dirty="0" smtClean="0">
                <a:latin typeface="+mn-ea"/>
              </a:rPr>
              <a:t>한가</a:t>
            </a:r>
            <a:r>
              <a:rPr lang="ko-KR" altLang="en-US" sz="1200" dirty="0" smtClean="0">
                <a:latin typeface="+mn-ea"/>
              </a:rPr>
              <a:t>지 </a:t>
            </a:r>
            <a:r>
              <a:rPr lang="ko-KR" altLang="en-US" sz="1200" dirty="0" smtClean="0">
                <a:latin typeface="+mn-ea"/>
              </a:rPr>
              <a:t>색깔을 이야기 한다</a:t>
            </a:r>
            <a:r>
              <a:rPr lang="en-US" altLang="ko-KR" sz="1200" dirty="0" smtClean="0">
                <a:latin typeface="+mn-ea"/>
              </a:rPr>
              <a:t>. (</a:t>
            </a:r>
            <a:r>
              <a:rPr lang="ko-KR" altLang="en-US" sz="1200" dirty="0" smtClean="0">
                <a:latin typeface="+mn-ea"/>
              </a:rPr>
              <a:t>예</a:t>
            </a:r>
            <a:r>
              <a:rPr lang="en-US" altLang="ko-KR" sz="1200" dirty="0" smtClean="0">
                <a:latin typeface="+mn-ea"/>
              </a:rPr>
              <a:t>: </a:t>
            </a:r>
            <a:r>
              <a:rPr lang="ko-KR" altLang="en-US" sz="1200" dirty="0" smtClean="0">
                <a:latin typeface="+mn-ea"/>
              </a:rPr>
              <a:t>초록</a:t>
            </a:r>
            <a:r>
              <a:rPr lang="en-US" altLang="ko-KR" sz="1200" dirty="0" smtClean="0">
                <a:latin typeface="+mn-ea"/>
              </a:rPr>
              <a:t>)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r>
              <a:rPr lang="ko-KR" altLang="en-US" sz="1200" dirty="0" smtClean="0">
                <a:latin typeface="+mn-ea"/>
              </a:rPr>
              <a:t>참</a:t>
            </a:r>
            <a:r>
              <a:rPr lang="ko-KR" altLang="en-US" sz="1200" dirty="0" smtClean="0">
                <a:latin typeface="+mn-ea"/>
              </a:rPr>
              <a:t>여 </a:t>
            </a:r>
            <a:r>
              <a:rPr lang="ko-KR" altLang="en-US" sz="1200" dirty="0" smtClean="0">
                <a:latin typeface="+mn-ea"/>
              </a:rPr>
              <a:t>아동은 바닥에 </a:t>
            </a:r>
            <a:r>
              <a:rPr lang="ko-KR" altLang="en-US" sz="1200" dirty="0" err="1" smtClean="0">
                <a:latin typeface="+mn-ea"/>
              </a:rPr>
              <a:t>모꼬카드</a:t>
            </a:r>
            <a:r>
              <a:rPr lang="ko-KR" altLang="en-US" sz="1200" dirty="0" smtClean="0">
                <a:latin typeface="+mn-ea"/>
              </a:rPr>
              <a:t> 중 </a:t>
            </a:r>
            <a:r>
              <a:rPr lang="en-US" altLang="ko-KR" sz="1200" dirty="0" smtClean="0">
                <a:latin typeface="+mn-ea"/>
              </a:rPr>
              <a:t>‘</a:t>
            </a:r>
            <a:r>
              <a:rPr lang="ko-KR" altLang="en-US" sz="1200" dirty="0" smtClean="0">
                <a:latin typeface="+mn-ea"/>
              </a:rPr>
              <a:t>준비</a:t>
            </a:r>
            <a:r>
              <a:rPr lang="en-US" altLang="ko-KR" sz="1200" dirty="0" smtClean="0">
                <a:latin typeface="+mn-ea"/>
              </a:rPr>
              <a:t>’ </a:t>
            </a:r>
            <a:r>
              <a:rPr lang="ko-KR" altLang="en-US" sz="1200" dirty="0" smtClean="0">
                <a:latin typeface="+mn-ea"/>
              </a:rPr>
              <a:t>그리고 </a:t>
            </a:r>
            <a:r>
              <a:rPr lang="en-US" altLang="ko-KR" sz="1200" dirty="0" smtClean="0">
                <a:latin typeface="+mn-ea"/>
              </a:rPr>
              <a:t>‘</a:t>
            </a:r>
            <a:r>
              <a:rPr lang="ko-KR" altLang="en-US" sz="1200" dirty="0" smtClean="0">
                <a:latin typeface="+mn-ea"/>
              </a:rPr>
              <a:t>시작</a:t>
            </a:r>
            <a:r>
              <a:rPr lang="en-US" altLang="ko-KR" sz="1200" dirty="0" smtClean="0">
                <a:latin typeface="+mn-ea"/>
              </a:rPr>
              <a:t>’</a:t>
            </a:r>
            <a:r>
              <a:rPr lang="ko-KR" altLang="en-US" sz="1200" dirty="0" smtClean="0">
                <a:latin typeface="+mn-ea"/>
              </a:rPr>
              <a:t>이라는 구호에 맞춰 진행자가 말한 카드 </a:t>
            </a:r>
            <a:r>
              <a:rPr lang="en-US" altLang="ko-KR" sz="1200" dirty="0" smtClean="0">
                <a:latin typeface="+mn-ea"/>
              </a:rPr>
              <a:t>5</a:t>
            </a:r>
            <a:r>
              <a:rPr lang="ko-KR" altLang="en-US" sz="1200" dirty="0" smtClean="0">
                <a:latin typeface="+mn-ea"/>
              </a:rPr>
              <a:t>장을 빨리 모은다</a:t>
            </a:r>
            <a:r>
              <a:rPr lang="en-US" altLang="ko-KR" sz="1200" dirty="0" smtClean="0">
                <a:latin typeface="+mn-ea"/>
              </a:rPr>
              <a:t>. 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defRPr/>
            </a:pPr>
            <a:endParaRPr lang="en-US" altLang="ko-KR" sz="1200" dirty="0" smtClean="0">
              <a:latin typeface="+mn-ea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216297" y="2000672"/>
          <a:ext cx="6912768" cy="22322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2076512"/>
                <a:gridCol w="884191"/>
                <a:gridCol w="964572"/>
                <a:gridCol w="884191"/>
                <a:gridCol w="803810"/>
                <a:gridCol w="723428"/>
              </a:tblGrid>
              <a:tr h="3720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주제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모꼬카드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 </a:t>
                      </a:r>
                      <a:r>
                        <a:rPr lang="ko-KR" altLang="en-US" sz="1200" dirty="0" smtClean="0"/>
                        <a:t>천사카드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악마카드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점수 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벌칙 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</a:tr>
              <a:tr h="37204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같은 색깔카드 </a:t>
                      </a:r>
                      <a:r>
                        <a:rPr lang="en-US" altLang="ko-KR" sz="1200" dirty="0" smtClean="0"/>
                        <a:t>5</a:t>
                      </a:r>
                      <a:r>
                        <a:rPr lang="ko-KR" altLang="en-US" sz="1200" dirty="0" smtClean="0"/>
                        <a:t>장 모으기 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x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x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x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x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</a:tr>
              <a:tr h="37204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색깔 보이게 카드 전달하기 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x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x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x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x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</a:tr>
              <a:tr h="37204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모꼬</a:t>
                      </a:r>
                      <a:r>
                        <a:rPr lang="ko-KR" altLang="en-US" sz="1200" dirty="0" smtClean="0"/>
                        <a:t> 외치기 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x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x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x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x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</a:tr>
              <a:tr h="37204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기본 활동 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x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x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</a:tr>
              <a:tr h="37204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응용게임 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</a:t>
                      </a:r>
                      <a:endParaRPr lang="ko-KR" altLang="en-US" sz="1200" dirty="0">
                        <a:latin typeface="HY신명조" pitchFamily="18" charset="-127"/>
                        <a:ea typeface="HY신명조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32322" y="1548879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 smtClean="0">
                <a:latin typeface="+mn-ea"/>
              </a:rPr>
              <a:t>기본 게임을 세분화하여 참여 아동의 장애 정도와 특성에 따라 단계별로 접근한다</a:t>
            </a:r>
            <a:r>
              <a:rPr lang="en-US" altLang="ko-KR" sz="1400" dirty="0" smtClean="0">
                <a:latin typeface="+mn-ea"/>
              </a:rPr>
              <a:t>. </a:t>
            </a:r>
            <a:endParaRPr lang="ko-KR" altLang="en-US" sz="1400" dirty="0">
              <a:latin typeface="+mn-e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6337" y="8119259"/>
            <a:ext cx="6480720" cy="1514261"/>
          </a:xfrm>
          <a:prstGeom prst="rect">
            <a:avLst/>
          </a:prstGeom>
          <a:noFill/>
          <a:ln w="38100" cmpd="dbl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AutoNum type="arabicPeriod"/>
              <a:defRPr/>
            </a:pPr>
            <a:r>
              <a:rPr lang="ko-KR" altLang="en-US" sz="1200" dirty="0" smtClean="0">
                <a:latin typeface="+mn-ea"/>
              </a:rPr>
              <a:t>악마</a:t>
            </a:r>
            <a:r>
              <a:rPr lang="en-US" altLang="ko-KR" sz="1200" dirty="0" smtClean="0">
                <a:latin typeface="+mn-ea"/>
              </a:rPr>
              <a:t>, </a:t>
            </a:r>
            <a:r>
              <a:rPr lang="ko-KR" altLang="en-US" sz="1200" dirty="0" smtClean="0">
                <a:latin typeface="+mn-ea"/>
              </a:rPr>
              <a:t>천사 카드를 제외한 </a:t>
            </a:r>
            <a:r>
              <a:rPr lang="en-US" altLang="ko-KR" sz="1200" dirty="0" smtClean="0">
                <a:latin typeface="+mn-ea"/>
              </a:rPr>
              <a:t>8</a:t>
            </a:r>
            <a:r>
              <a:rPr lang="ko-KR" altLang="en-US" sz="1200" dirty="0" smtClean="0">
                <a:latin typeface="+mn-ea"/>
              </a:rPr>
              <a:t>종류의 카드를 다 사용하여도 좋지만 아이들의 집중력을 높이기 위해서는 카드 종류의 수를 줄이는 것이 좋다</a:t>
            </a:r>
            <a:r>
              <a:rPr lang="en-US" altLang="ko-KR" sz="1200" dirty="0" smtClean="0">
                <a:latin typeface="+mn-ea"/>
              </a:rPr>
              <a:t>. (</a:t>
            </a:r>
            <a:r>
              <a:rPr lang="ko-KR" altLang="en-US" sz="1200" dirty="0" smtClean="0">
                <a:latin typeface="+mn-ea"/>
              </a:rPr>
              <a:t>예</a:t>
            </a:r>
            <a:r>
              <a:rPr lang="en-US" altLang="ko-KR" sz="1200" dirty="0" smtClean="0">
                <a:latin typeface="+mn-ea"/>
              </a:rPr>
              <a:t>: 5</a:t>
            </a:r>
            <a:r>
              <a:rPr lang="ko-KR" altLang="en-US" sz="1200" dirty="0" smtClean="0">
                <a:latin typeface="+mn-ea"/>
              </a:rPr>
              <a:t> 종류 색의 카드 빨강</a:t>
            </a:r>
            <a:r>
              <a:rPr lang="en-US" altLang="ko-KR" sz="1200" dirty="0" smtClean="0">
                <a:latin typeface="+mn-ea"/>
              </a:rPr>
              <a:t>, </a:t>
            </a:r>
            <a:r>
              <a:rPr lang="ko-KR" altLang="en-US" sz="1200" dirty="0" smtClean="0">
                <a:latin typeface="+mn-ea"/>
              </a:rPr>
              <a:t>노랑</a:t>
            </a:r>
            <a:r>
              <a:rPr lang="en-US" altLang="ko-KR" sz="1200" dirty="0" smtClean="0">
                <a:latin typeface="+mn-ea"/>
              </a:rPr>
              <a:t>, </a:t>
            </a:r>
            <a:r>
              <a:rPr lang="ko-KR" altLang="en-US" sz="1200" dirty="0" smtClean="0">
                <a:latin typeface="+mn-ea"/>
              </a:rPr>
              <a:t>파랑</a:t>
            </a:r>
            <a:r>
              <a:rPr lang="en-US" altLang="ko-KR" sz="1200" dirty="0" smtClean="0">
                <a:latin typeface="+mn-ea"/>
              </a:rPr>
              <a:t>, </a:t>
            </a:r>
            <a:r>
              <a:rPr lang="ko-KR" altLang="en-US" sz="1200" dirty="0" smtClean="0">
                <a:latin typeface="+mn-ea"/>
              </a:rPr>
              <a:t>초록</a:t>
            </a:r>
            <a:r>
              <a:rPr lang="en-US" altLang="ko-KR" sz="1200" dirty="0" smtClean="0">
                <a:latin typeface="+mn-ea"/>
              </a:rPr>
              <a:t>, </a:t>
            </a:r>
            <a:r>
              <a:rPr lang="ko-KR" altLang="en-US" sz="1200" dirty="0" smtClean="0">
                <a:latin typeface="+mn-ea"/>
              </a:rPr>
              <a:t>주황</a:t>
            </a:r>
            <a:r>
              <a:rPr lang="en-US" altLang="ko-KR" sz="1200" dirty="0" smtClean="0">
                <a:latin typeface="+mn-ea"/>
              </a:rPr>
              <a:t>)</a:t>
            </a: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AutoNum type="arabicPeriod"/>
              <a:defRPr/>
            </a:pPr>
            <a:r>
              <a:rPr lang="ko-KR" altLang="en-US" sz="1200" dirty="0" smtClean="0">
                <a:latin typeface="+mn-ea"/>
              </a:rPr>
              <a:t>활동적인 아이들과 함께 게임을 할 경우 카드를 반환점 테이블에 놓고 뛰어가 진행자가 말한 색의 카드 </a:t>
            </a:r>
            <a:r>
              <a:rPr lang="en-US" altLang="ko-KR" sz="1200" dirty="0" smtClean="0">
                <a:latin typeface="+mn-ea"/>
              </a:rPr>
              <a:t>5</a:t>
            </a:r>
            <a:r>
              <a:rPr lang="ko-KR" altLang="en-US" sz="1200" dirty="0" smtClean="0">
                <a:latin typeface="+mn-ea"/>
              </a:rPr>
              <a:t>장을 모아 가져 오는 활동적인 게임으로 진행해본다</a:t>
            </a:r>
            <a:r>
              <a:rPr lang="en-US" altLang="ko-KR" sz="1200" dirty="0" smtClean="0">
                <a:latin typeface="+mn-ea"/>
              </a:rPr>
              <a:t>. </a:t>
            </a: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89" y="7761312"/>
            <a:ext cx="489015" cy="57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그림 18" descr="SAM_226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305" y="6033120"/>
            <a:ext cx="2016224" cy="1228637"/>
          </a:xfrm>
          <a:prstGeom prst="rect">
            <a:avLst/>
          </a:prstGeom>
        </p:spPr>
      </p:pic>
      <p:pic>
        <p:nvPicPr>
          <p:cNvPr id="20" name="그림 19" descr="SAM_226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36577" y="6033120"/>
            <a:ext cx="1955562" cy="1224136"/>
          </a:xfrm>
          <a:prstGeom prst="rect">
            <a:avLst/>
          </a:prstGeom>
        </p:spPr>
      </p:pic>
      <p:pic>
        <p:nvPicPr>
          <p:cNvPr id="21" name="그림 20" descr="SAM_226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40833" y="6033120"/>
            <a:ext cx="2041864" cy="1262207"/>
          </a:xfrm>
          <a:prstGeom prst="rect">
            <a:avLst/>
          </a:prstGeom>
        </p:spPr>
      </p:pic>
      <p:sp>
        <p:nvSpPr>
          <p:cNvPr id="24" name="구름 모양 설명선 23"/>
          <p:cNvSpPr/>
          <p:nvPr/>
        </p:nvSpPr>
        <p:spPr>
          <a:xfrm>
            <a:off x="2736577" y="7257256"/>
            <a:ext cx="2016224" cy="720080"/>
          </a:xfrm>
          <a:prstGeom prst="cloudCallout">
            <a:avLst>
              <a:gd name="adj1" fmla="val -46525"/>
              <a:gd name="adj2" fmla="val -5986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초</a:t>
            </a:r>
            <a:r>
              <a:rPr lang="ko-KR" altLang="en-US" dirty="0" smtClean="0"/>
              <a:t>록</a:t>
            </a:r>
            <a:r>
              <a:rPr lang="en-US" altLang="ko-KR" dirty="0" smtClean="0"/>
              <a:t>!</a:t>
            </a:r>
          </a:p>
          <a:p>
            <a:pPr algn="ctr"/>
            <a:r>
              <a:rPr lang="ko-KR" altLang="en-US" dirty="0" smtClean="0"/>
              <a:t>준비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시작 </a:t>
            </a:r>
            <a:endParaRPr lang="en-US" altLang="ko-KR" dirty="0" smtClean="0"/>
          </a:p>
        </p:txBody>
      </p:sp>
      <p:sp>
        <p:nvSpPr>
          <p:cNvPr id="26" name="구름 모양 설명선 25"/>
          <p:cNvSpPr/>
          <p:nvPr/>
        </p:nvSpPr>
        <p:spPr>
          <a:xfrm>
            <a:off x="5400873" y="7329264"/>
            <a:ext cx="1512168" cy="576064"/>
          </a:xfrm>
          <a:prstGeom prst="cloudCallout">
            <a:avLst>
              <a:gd name="adj1" fmla="val -67311"/>
              <a:gd name="adj2" fmla="val -7144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완성</a:t>
            </a:r>
            <a:r>
              <a:rPr lang="en-US" altLang="ko-KR" dirty="0" smtClean="0"/>
              <a:t>!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60313" y="344488"/>
            <a:ext cx="6552728" cy="925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  <a:defRPr/>
            </a:pPr>
            <a:r>
              <a:rPr lang="en-US" altLang="ko-KR" sz="1400" b="1" dirty="0" smtClean="0">
                <a:latin typeface="나눔고딕" pitchFamily="50" charset="-127"/>
                <a:ea typeface="나눔고딕" pitchFamily="50" charset="-127"/>
              </a:rPr>
              <a:t> 2</a:t>
            </a:r>
            <a:r>
              <a:rPr lang="ko-KR" altLang="en-US" sz="1400" b="1" dirty="0" smtClean="0">
                <a:latin typeface="나눔고딕" pitchFamily="50" charset="-127"/>
                <a:ea typeface="나눔고딕" pitchFamily="50" charset="-127"/>
              </a:rPr>
              <a:t>단계</a:t>
            </a:r>
            <a:r>
              <a:rPr lang="en-US" altLang="ko-KR" sz="1400" b="1" dirty="0" smtClean="0"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1400" b="1" dirty="0" smtClean="0">
                <a:latin typeface="나눔고딕" pitchFamily="50" charset="-127"/>
                <a:ea typeface="나눔고딕" pitchFamily="50" charset="-127"/>
              </a:rPr>
              <a:t>색깔 보이게 카드 전달하기 </a:t>
            </a:r>
            <a:endParaRPr lang="en-US" altLang="ko-KR" sz="1400" b="1" dirty="0" smtClean="0">
              <a:latin typeface="나눔고딕" pitchFamily="50" charset="-127"/>
              <a:ea typeface="나눔고딕" pitchFamily="50" charset="-127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r>
              <a:rPr lang="ko-KR" altLang="en-US" sz="1200" dirty="0" smtClean="0">
                <a:latin typeface="+mn-ea"/>
              </a:rPr>
              <a:t>기본활동의 카드 정렬하기와 카드 전달하기를 서로 색깔이 보이게 전달한다</a:t>
            </a:r>
            <a:r>
              <a:rPr lang="en-US" altLang="ko-KR" sz="1200" dirty="0" smtClean="0">
                <a:latin typeface="+mn-ea"/>
              </a:rPr>
              <a:t>.</a:t>
            </a: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r>
              <a:rPr lang="ko-KR" altLang="en-US" sz="1200" dirty="0" smtClean="0">
                <a:latin typeface="+mn-ea"/>
              </a:rPr>
              <a:t>위</a:t>
            </a:r>
            <a:r>
              <a:rPr lang="ko-KR" altLang="en-US" sz="1200" dirty="0" smtClean="0">
                <a:latin typeface="+mn-ea"/>
              </a:rPr>
              <a:t>와 </a:t>
            </a:r>
            <a:r>
              <a:rPr lang="ko-KR" altLang="en-US" sz="1200" dirty="0" smtClean="0">
                <a:latin typeface="+mn-ea"/>
              </a:rPr>
              <a:t>같은 방법으로 같은 색깔 </a:t>
            </a:r>
            <a:r>
              <a:rPr lang="en-US" altLang="ko-KR" sz="1200" dirty="0" smtClean="0">
                <a:latin typeface="+mn-ea"/>
              </a:rPr>
              <a:t>5</a:t>
            </a:r>
            <a:r>
              <a:rPr lang="ko-KR" altLang="en-US" sz="1200" dirty="0" smtClean="0">
                <a:latin typeface="+mn-ea"/>
              </a:rPr>
              <a:t>장을 모을 때 까지 진행한다</a:t>
            </a:r>
            <a:r>
              <a:rPr lang="en-US" altLang="ko-KR" sz="1200" dirty="0" smtClean="0">
                <a:latin typeface="+mn-ea"/>
              </a:rPr>
              <a:t>. </a:t>
            </a: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endParaRPr lang="en-US" altLang="ko-KR" sz="1200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u"/>
              <a:defRPr/>
            </a:pPr>
            <a:r>
              <a:rPr lang="en-US" altLang="ko-KR" sz="1400" b="1" dirty="0" smtClean="0">
                <a:latin typeface="+mn-ea"/>
              </a:rPr>
              <a:t>3</a:t>
            </a:r>
            <a:r>
              <a:rPr lang="ko-KR" altLang="en-US" sz="1400" b="1" dirty="0" smtClean="0">
                <a:latin typeface="+mn-ea"/>
              </a:rPr>
              <a:t>단계</a:t>
            </a:r>
            <a:r>
              <a:rPr lang="en-US" altLang="ko-KR" sz="1400" b="1" dirty="0" smtClean="0">
                <a:latin typeface="+mn-ea"/>
              </a:rPr>
              <a:t>: </a:t>
            </a:r>
            <a:r>
              <a:rPr lang="ko-KR" altLang="en-US" sz="1400" b="1" dirty="0" err="1" smtClean="0">
                <a:latin typeface="+mn-ea"/>
              </a:rPr>
              <a:t>모꼬</a:t>
            </a:r>
            <a:r>
              <a:rPr lang="ko-KR" altLang="en-US" sz="1400" b="1" dirty="0" smtClean="0">
                <a:latin typeface="+mn-ea"/>
              </a:rPr>
              <a:t> 외치기 </a:t>
            </a:r>
            <a:endParaRPr lang="en-US" altLang="ko-KR" sz="1400" b="1" dirty="0" smtClean="0">
              <a:latin typeface="+mn-ea"/>
            </a:endParaRP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r>
              <a:rPr lang="en-US" altLang="ko-KR" sz="1200" dirty="0" smtClean="0">
                <a:latin typeface="+mn-ea"/>
              </a:rPr>
              <a:t>2</a:t>
            </a:r>
            <a:r>
              <a:rPr lang="ko-KR" altLang="en-US" sz="1200" dirty="0" smtClean="0">
                <a:latin typeface="+mn-ea"/>
              </a:rPr>
              <a:t>단계 게임 방법과 함께 </a:t>
            </a:r>
            <a:r>
              <a:rPr lang="ko-KR" altLang="en-US" sz="1200" dirty="0" err="1" smtClean="0">
                <a:latin typeface="+mn-ea"/>
              </a:rPr>
              <a:t>모꼬</a:t>
            </a:r>
            <a:r>
              <a:rPr lang="ko-KR" altLang="en-US" sz="1200" dirty="0" smtClean="0">
                <a:latin typeface="+mn-ea"/>
              </a:rPr>
              <a:t> 외치기까지 게임 한다</a:t>
            </a:r>
            <a:r>
              <a:rPr lang="en-US" altLang="ko-KR" sz="1200" dirty="0" smtClean="0">
                <a:latin typeface="+mn-ea"/>
              </a:rPr>
              <a:t>. </a:t>
            </a:r>
          </a:p>
          <a:p>
            <a:pPr marL="228600" lvl="0" indent="-228600" algn="just">
              <a:lnSpc>
                <a:spcPct val="150000"/>
              </a:lnSpc>
              <a:spcBef>
                <a:spcPct val="20000"/>
              </a:spcBef>
              <a:buFont typeface="+mj-ea"/>
              <a:buAutoNum type="circleNumDbPlain"/>
              <a:defRPr/>
            </a:pPr>
            <a:r>
              <a:rPr lang="ko-KR" altLang="en-US" sz="1200" dirty="0" smtClean="0">
                <a:latin typeface="+mn-ea"/>
              </a:rPr>
              <a:t>승패</a:t>
            </a:r>
            <a:r>
              <a:rPr lang="ko-KR" altLang="en-US" sz="1200" dirty="0" smtClean="0">
                <a:latin typeface="+mn-ea"/>
              </a:rPr>
              <a:t>에 </a:t>
            </a:r>
            <a:r>
              <a:rPr lang="ko-KR" altLang="en-US" sz="1200" dirty="0" smtClean="0">
                <a:latin typeface="+mn-ea"/>
              </a:rPr>
              <a:t>상관 없이 점수를 계산하지 않는다</a:t>
            </a:r>
            <a:r>
              <a:rPr lang="en-US" altLang="ko-KR" sz="1200" dirty="0" smtClean="0">
                <a:latin typeface="+mn-ea"/>
              </a:rPr>
              <a:t>.  </a:t>
            </a:r>
            <a:endParaRPr lang="en-US" altLang="ko-KR" sz="1200" dirty="0" smtClean="0">
              <a:latin typeface="+mn-ea"/>
            </a:endParaRPr>
          </a:p>
        </p:txBody>
      </p:sp>
      <p:grpSp>
        <p:nvGrpSpPr>
          <p:cNvPr id="4" name="그룹 7"/>
          <p:cNvGrpSpPr/>
          <p:nvPr/>
        </p:nvGrpSpPr>
        <p:grpSpPr>
          <a:xfrm>
            <a:off x="0" y="992560"/>
            <a:ext cx="6624736" cy="1734611"/>
            <a:chOff x="601022" y="5266377"/>
            <a:chExt cx="5966033" cy="1734611"/>
          </a:xfrm>
        </p:grpSpPr>
        <p:sp>
          <p:nvSpPr>
            <p:cNvPr id="5" name="TextBox 4"/>
            <p:cNvSpPr txBox="1"/>
            <p:nvPr/>
          </p:nvSpPr>
          <p:spPr>
            <a:xfrm>
              <a:off x="958237" y="5522442"/>
              <a:ext cx="5608818" cy="147854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marL="228600" lvl="0" indent="-228600" algn="just">
                <a:lnSpc>
                  <a:spcPct val="150000"/>
                </a:lnSpc>
                <a:spcBef>
                  <a:spcPct val="20000"/>
                </a:spcBef>
                <a:buAutoNum type="arabicPeriod"/>
                <a:defRPr/>
              </a:pPr>
              <a:r>
                <a:rPr lang="ko-KR" altLang="en-US" sz="1200" dirty="0" smtClean="0">
                  <a:latin typeface="+mn-ea"/>
                </a:rPr>
                <a:t>카드를 보면서 게임을 진행하기 때문에 진행자는 참여아동에게 언어적 또는 신체적으로 힌트를 줄 수 있다</a:t>
              </a:r>
              <a:r>
                <a:rPr lang="en-US" altLang="ko-KR" sz="1200" dirty="0" smtClean="0">
                  <a:latin typeface="+mn-ea"/>
                </a:rPr>
                <a:t>. </a:t>
              </a:r>
            </a:p>
            <a:p>
              <a:pPr marL="228600" lvl="0" indent="-228600" algn="just">
                <a:lnSpc>
                  <a:spcPct val="150000"/>
                </a:lnSpc>
                <a:spcBef>
                  <a:spcPct val="20000"/>
                </a:spcBef>
                <a:buAutoNum type="arabicPeriod"/>
                <a:defRPr/>
              </a:pPr>
              <a:r>
                <a:rPr lang="ko-KR" altLang="en-US" sz="1200" dirty="0" smtClean="0">
                  <a:latin typeface="+mn-ea"/>
                </a:rPr>
                <a:t>팀 전원이 동시에 </a:t>
              </a:r>
              <a:r>
                <a:rPr lang="en-US" altLang="ko-KR" sz="1200" dirty="0" smtClean="0">
                  <a:latin typeface="+mn-ea"/>
                </a:rPr>
                <a:t>‘</a:t>
              </a:r>
              <a:r>
                <a:rPr lang="ko-KR" altLang="en-US" sz="1200" dirty="0" smtClean="0">
                  <a:latin typeface="+mn-ea"/>
                </a:rPr>
                <a:t>신난다</a:t>
              </a:r>
              <a:r>
                <a:rPr lang="en-US" altLang="ko-KR" sz="1200" dirty="0" smtClean="0">
                  <a:latin typeface="+mn-ea"/>
                </a:rPr>
                <a:t>’</a:t>
              </a:r>
              <a:r>
                <a:rPr lang="ko-KR" altLang="en-US" sz="1200" dirty="0" smtClean="0">
                  <a:latin typeface="+mn-ea"/>
                </a:rPr>
                <a:t>를 외치면서 자신이 교활 할 카드를 기본게임과는 다르게 오른쪽 팀원 앞에 놓아주고</a:t>
              </a:r>
              <a:r>
                <a:rPr lang="en-US" altLang="ko-KR" sz="1200" dirty="0" smtClean="0">
                  <a:latin typeface="+mn-ea"/>
                </a:rPr>
                <a:t>, </a:t>
              </a:r>
              <a:r>
                <a:rPr lang="ko-KR" altLang="en-US" sz="1200" dirty="0" smtClean="0">
                  <a:latin typeface="+mn-ea"/>
                </a:rPr>
                <a:t>왼쪽 팀원이 놓아둔 카드를 가지고 오는 방법으로 진행하면</a:t>
              </a:r>
              <a:r>
                <a:rPr lang="en-US" altLang="ko-KR" sz="1200" dirty="0" smtClean="0">
                  <a:latin typeface="+mn-ea"/>
                </a:rPr>
                <a:t>, </a:t>
              </a:r>
              <a:r>
                <a:rPr lang="ko-KR" altLang="en-US" sz="1200" dirty="0" smtClean="0">
                  <a:latin typeface="+mn-ea"/>
                </a:rPr>
                <a:t>보다 정돈된 게임으로 진행 할 수 있다</a:t>
              </a:r>
              <a:r>
                <a:rPr lang="en-US" altLang="ko-KR" sz="1200" dirty="0" smtClean="0">
                  <a:latin typeface="+mn-ea"/>
                </a:rPr>
                <a:t>. </a:t>
              </a:r>
              <a:endParaRPr lang="en-US" altLang="ko-KR" sz="1200" dirty="0" smtClean="0">
                <a:latin typeface="+mn-ea"/>
              </a:endParaRPr>
            </a:p>
          </p:txBody>
        </p:sp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022" y="5266377"/>
              <a:ext cx="440392" cy="5717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7" name="그림 6" descr="SAM_227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6337" y="3008784"/>
            <a:ext cx="2338649" cy="1224136"/>
          </a:xfrm>
          <a:prstGeom prst="rect">
            <a:avLst/>
          </a:prstGeom>
        </p:spPr>
      </p:pic>
      <p:pic>
        <p:nvPicPr>
          <p:cNvPr id="8" name="그림 7" descr="SAM_227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92761" y="3008784"/>
            <a:ext cx="2160514" cy="1210743"/>
          </a:xfrm>
          <a:prstGeom prst="rect">
            <a:avLst/>
          </a:prstGeom>
        </p:spPr>
      </p:pic>
      <p:sp>
        <p:nvSpPr>
          <p:cNvPr id="9" name="오른쪽 화살표 8"/>
          <p:cNvSpPr/>
          <p:nvPr/>
        </p:nvSpPr>
        <p:spPr>
          <a:xfrm>
            <a:off x="2952601" y="3296816"/>
            <a:ext cx="1440160" cy="72008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카드 정렬</a:t>
            </a:r>
            <a:endParaRPr lang="ko-KR" altLang="en-US"/>
          </a:p>
        </p:txBody>
      </p:sp>
      <p:pic>
        <p:nvPicPr>
          <p:cNvPr id="10" name="그림 9" descr="SAM_227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8345" y="4520952"/>
            <a:ext cx="2304256" cy="1352401"/>
          </a:xfrm>
          <a:prstGeom prst="rect">
            <a:avLst/>
          </a:prstGeom>
        </p:spPr>
      </p:pic>
      <p:pic>
        <p:nvPicPr>
          <p:cNvPr id="11" name="그림 10" descr="SAM_227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8345" y="6249144"/>
            <a:ext cx="2304256" cy="1311725"/>
          </a:xfrm>
          <a:prstGeom prst="rect">
            <a:avLst/>
          </a:prstGeom>
        </p:spPr>
      </p:pic>
      <p:sp>
        <p:nvSpPr>
          <p:cNvPr id="12" name="오른쪽 화살표 11"/>
          <p:cNvSpPr/>
          <p:nvPr/>
        </p:nvSpPr>
        <p:spPr>
          <a:xfrm>
            <a:off x="3024609" y="5673080"/>
            <a:ext cx="1800200" cy="108012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버린 카드를 가져오기 </a:t>
            </a:r>
            <a:endParaRPr lang="ko-KR" altLang="en-US" dirty="0"/>
          </a:p>
        </p:txBody>
      </p:sp>
      <p:pic>
        <p:nvPicPr>
          <p:cNvPr id="13" name="그림 12" descr="SAM_227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968825" y="5601072"/>
            <a:ext cx="2160514" cy="116015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04329" y="5889104"/>
            <a:ext cx="2422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 smtClean="0"/>
              <a:t>방법</a:t>
            </a:r>
            <a:r>
              <a:rPr lang="en-US" altLang="ko-KR" sz="1200" b="1" dirty="0" smtClean="0"/>
              <a:t>1. </a:t>
            </a:r>
            <a:r>
              <a:rPr lang="ko-KR" altLang="en-US" sz="1200" b="1" dirty="0" smtClean="0"/>
              <a:t>버릴 카드 앞으로 버리기 </a:t>
            </a:r>
            <a:endParaRPr lang="ko-KR" altLang="en-US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80300" y="7545288"/>
            <a:ext cx="30043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 smtClean="0"/>
              <a:t>방법</a:t>
            </a:r>
            <a:r>
              <a:rPr lang="en-US" altLang="ko-KR" sz="1200" b="1" dirty="0" smtClean="0"/>
              <a:t>2. </a:t>
            </a:r>
            <a:r>
              <a:rPr lang="ko-KR" altLang="en-US" sz="1200" b="1" dirty="0" smtClean="0"/>
              <a:t>버릴 카드를 오른 쪽으로 버리기 </a:t>
            </a:r>
            <a:endParaRPr lang="ko-KR" altLang="en-US" sz="1200" b="1" dirty="0"/>
          </a:p>
        </p:txBody>
      </p:sp>
      <p:sp>
        <p:nvSpPr>
          <p:cNvPr id="16" name="도넛 15"/>
          <p:cNvSpPr/>
          <p:nvPr/>
        </p:nvSpPr>
        <p:spPr>
          <a:xfrm>
            <a:off x="5904929" y="3728864"/>
            <a:ext cx="360040" cy="432048"/>
          </a:xfrm>
          <a:prstGeom prst="donut">
            <a:avLst>
              <a:gd name="adj" fmla="val 700"/>
            </a:avLst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타원형 설명선 16"/>
          <p:cNvSpPr/>
          <p:nvPr/>
        </p:nvSpPr>
        <p:spPr>
          <a:xfrm>
            <a:off x="6048945" y="4520952"/>
            <a:ext cx="1080120" cy="360040"/>
          </a:xfrm>
          <a:prstGeom prst="wedgeEllipseCallout">
            <a:avLst>
              <a:gd name="adj1" fmla="val -37932"/>
              <a:gd name="adj2" fmla="val -13591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버릴 카드 </a:t>
            </a:r>
            <a:endParaRPr lang="ko-KR" altLang="en-US" sz="1000" dirty="0"/>
          </a:p>
        </p:txBody>
      </p:sp>
      <p:sp>
        <p:nvSpPr>
          <p:cNvPr id="18" name="도넛 17"/>
          <p:cNvSpPr/>
          <p:nvPr/>
        </p:nvSpPr>
        <p:spPr>
          <a:xfrm>
            <a:off x="4464769" y="3368824"/>
            <a:ext cx="360040" cy="288032"/>
          </a:xfrm>
          <a:prstGeom prst="donut">
            <a:avLst>
              <a:gd name="adj" fmla="val 700"/>
            </a:avLst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타원형 설명선 18"/>
          <p:cNvSpPr/>
          <p:nvPr/>
        </p:nvSpPr>
        <p:spPr>
          <a:xfrm>
            <a:off x="4104729" y="4304928"/>
            <a:ext cx="1080120" cy="360040"/>
          </a:xfrm>
          <a:prstGeom prst="wedgeEllipseCallout">
            <a:avLst>
              <a:gd name="adj1" fmla="val 10570"/>
              <a:gd name="adj2" fmla="val -23115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버릴 카드 </a:t>
            </a:r>
            <a:endParaRPr lang="ko-KR" altLang="en-US" sz="1000" dirty="0"/>
          </a:p>
        </p:txBody>
      </p:sp>
      <p:sp>
        <p:nvSpPr>
          <p:cNvPr id="20" name="도넛 19"/>
          <p:cNvSpPr/>
          <p:nvPr/>
        </p:nvSpPr>
        <p:spPr>
          <a:xfrm>
            <a:off x="5976937" y="2936776"/>
            <a:ext cx="360040" cy="288032"/>
          </a:xfrm>
          <a:prstGeom prst="donut">
            <a:avLst>
              <a:gd name="adj" fmla="val 700"/>
            </a:avLst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1" name="타원형 설명선 20"/>
          <p:cNvSpPr/>
          <p:nvPr/>
        </p:nvSpPr>
        <p:spPr>
          <a:xfrm>
            <a:off x="6265243" y="3440832"/>
            <a:ext cx="1080120" cy="360040"/>
          </a:xfrm>
          <a:prstGeom prst="wedgeEllipseCallout">
            <a:avLst>
              <a:gd name="adj1" fmla="val -37932"/>
              <a:gd name="adj2" fmla="val -13591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버릴 카드 </a:t>
            </a:r>
            <a:endParaRPr lang="ko-KR" altLang="en-US" sz="1000" dirty="0"/>
          </a:p>
        </p:txBody>
      </p:sp>
      <p:sp>
        <p:nvSpPr>
          <p:cNvPr id="22" name="도넛 21"/>
          <p:cNvSpPr/>
          <p:nvPr/>
        </p:nvSpPr>
        <p:spPr>
          <a:xfrm>
            <a:off x="5040833" y="2936776"/>
            <a:ext cx="216024" cy="360040"/>
          </a:xfrm>
          <a:prstGeom prst="donut">
            <a:avLst>
              <a:gd name="adj" fmla="val 700"/>
            </a:avLst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3" name="도넛 22"/>
          <p:cNvSpPr/>
          <p:nvPr/>
        </p:nvSpPr>
        <p:spPr>
          <a:xfrm>
            <a:off x="5544889" y="2936776"/>
            <a:ext cx="360040" cy="360040"/>
          </a:xfrm>
          <a:prstGeom prst="donut">
            <a:avLst>
              <a:gd name="adj" fmla="val 700"/>
            </a:avLst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4" name="타원형 설명선 23"/>
          <p:cNvSpPr/>
          <p:nvPr/>
        </p:nvSpPr>
        <p:spPr>
          <a:xfrm>
            <a:off x="4824809" y="4808984"/>
            <a:ext cx="1512168" cy="504056"/>
          </a:xfrm>
          <a:prstGeom prst="wedgeEllipseCallout">
            <a:avLst>
              <a:gd name="adj1" fmla="val -10973"/>
              <a:gd name="adj2" fmla="val -34907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3</a:t>
            </a:r>
            <a:r>
              <a:rPr lang="ko-KR" altLang="en-US" sz="1000" dirty="0" smtClean="0"/>
              <a:t>가지 중 선택하여 버리기 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32321" y="612313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200" dirty="0" smtClean="0">
                <a:latin typeface="나눔고딕" pitchFamily="50" charset="-127"/>
                <a:ea typeface="나눔고딕" pitchFamily="50" charset="-127"/>
              </a:rPr>
              <a:t> 기본 게임의 어려움을 단계별 진행을 통해 게임의 규칙을 배우고 자기 스스로 게임을 즐길 수 있도록 도움을 준다</a:t>
            </a:r>
            <a:r>
              <a:rPr lang="en-US" altLang="ko-KR" sz="1200" dirty="0" smtClean="0">
                <a:latin typeface="나눔고딕" pitchFamily="50" charset="-127"/>
                <a:ea typeface="나눔고딕" pitchFamily="50" charset="-127"/>
              </a:rPr>
              <a:t>.  </a:t>
            </a:r>
            <a:endParaRPr lang="en-US" altLang="ko-KR" sz="1200" dirty="0" smtClean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2321" y="272480"/>
            <a:ext cx="20986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ko-KR" altLang="en-US" sz="1600" b="1" dirty="0" smtClean="0">
                <a:latin typeface="나눔고딕" pitchFamily="50" charset="-127"/>
                <a:ea typeface="나눔고딕" pitchFamily="50" charset="-127"/>
              </a:rPr>
              <a:t> 본 보드게임의 장점</a:t>
            </a:r>
            <a:endParaRPr lang="ko-KR" altLang="en-US" sz="1600" b="1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3502</TotalTime>
  <Words>364</Words>
  <Application>Microsoft Office PowerPoint</Application>
  <PresentationFormat>사용자 지정</PresentationFormat>
  <Paragraphs>98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3</vt:i4>
      </vt:variant>
    </vt:vector>
  </HeadingPairs>
  <TitlesOfParts>
    <vt:vector size="5" baseType="lpstr">
      <vt:lpstr>디자인 사용자 지정</vt:lpstr>
      <vt:lpstr>1_디자인 사용자 지정</vt:lpstr>
      <vt:lpstr>슬라이드 1</vt:lpstr>
      <vt:lpstr>슬라이드 2</vt:lpstr>
      <vt:lpstr>슬라이드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korea</dc:creator>
  <cp:lastModifiedBy>Windows 사용자</cp:lastModifiedBy>
  <cp:revision>193</cp:revision>
  <cp:lastPrinted>2011-03-23T04:57:37Z</cp:lastPrinted>
  <dcterms:created xsi:type="dcterms:W3CDTF">2011-03-23T04:43:36Z</dcterms:created>
  <dcterms:modified xsi:type="dcterms:W3CDTF">2013-12-18T07:56:00Z</dcterms:modified>
</cp:coreProperties>
</file>