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81" r:id="rId3"/>
    <p:sldId id="283" r:id="rId4"/>
    <p:sldId id="284" r:id="rId5"/>
  </p:sldIdLst>
  <p:sldSz cx="7345363" cy="9906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  <a:srgbClr val="808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81" autoAdjust="0"/>
    <p:restoredTop sz="94660"/>
  </p:normalViewPr>
  <p:slideViewPr>
    <p:cSldViewPr showGuides="1">
      <p:cViewPr>
        <p:scale>
          <a:sx n="66" d="100"/>
          <a:sy n="66" d="100"/>
        </p:scale>
        <p:origin x="-1800" y="1026"/>
      </p:cViewPr>
      <p:guideLst>
        <p:guide orient="horz" pos="172"/>
        <p:guide orient="horz" pos="625"/>
        <p:guide pos="2313"/>
        <p:guide pos="4263"/>
        <p:guide pos="907"/>
        <p:guide pos="3946"/>
        <p:guide pos="4354"/>
        <p:guide pos="551"/>
        <p:guide pos="635"/>
        <p:guide pos="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3" d="100"/>
        <a:sy n="63" d="100"/>
      </p:scale>
      <p:origin x="0" y="307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71819-7491-4346-B7E3-58347596D3AE}" type="datetimeFigureOut">
              <a:rPr lang="ko-KR" altLang="en-US" smtClean="0"/>
              <a:pPr/>
              <a:t>2013-12-04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57413" y="685800"/>
            <a:ext cx="25431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3007B-E190-4CD6-A01B-BC4803FF1E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792337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50863" y="3076575"/>
            <a:ext cx="6243637" cy="212407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01725" y="5613400"/>
            <a:ext cx="5141913" cy="25320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/>
              <a:pPr/>
              <a:t>2013-12-04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7261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/>
              <a:pPr/>
              <a:t>2013-12-04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46847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326063" y="396875"/>
            <a:ext cx="1652587" cy="845185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66713" y="396875"/>
            <a:ext cx="4806950" cy="84518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/>
              <a:pPr/>
              <a:t>2013-12-04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726157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50863" y="3076575"/>
            <a:ext cx="6243637" cy="212407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01725" y="5613400"/>
            <a:ext cx="5141913" cy="25320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2517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4062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1025" y="6365875"/>
            <a:ext cx="624205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81025" y="4198938"/>
            <a:ext cx="624205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7501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66713" y="2311400"/>
            <a:ext cx="322897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748088" y="2311400"/>
            <a:ext cx="3230562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8552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66713" y="2217738"/>
            <a:ext cx="32464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66713" y="3141663"/>
            <a:ext cx="32464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730625" y="2217738"/>
            <a:ext cx="3248025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730625" y="3141663"/>
            <a:ext cx="3248025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65796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0883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40008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66713" y="393700"/>
            <a:ext cx="2417762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71788" y="393700"/>
            <a:ext cx="410686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66713" y="2073275"/>
            <a:ext cx="2417762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2542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/>
              <a:pPr/>
              <a:t>2013-12-04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8296116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9863" y="6934200"/>
            <a:ext cx="44069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439863" y="885825"/>
            <a:ext cx="44069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439863" y="7753350"/>
            <a:ext cx="44069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03066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75421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326063" y="396875"/>
            <a:ext cx="1652587" cy="845185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66713" y="396875"/>
            <a:ext cx="4806950" cy="84518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7435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1025" y="6365875"/>
            <a:ext cx="624205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81025" y="4198938"/>
            <a:ext cx="624205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/>
              <a:pPr/>
              <a:t>2013-12-04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43249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66713" y="2311400"/>
            <a:ext cx="322897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748088" y="2311400"/>
            <a:ext cx="3230562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/>
              <a:pPr/>
              <a:t>2013-12-04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27318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66713" y="2217738"/>
            <a:ext cx="32464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66713" y="3141663"/>
            <a:ext cx="32464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730625" y="2217738"/>
            <a:ext cx="3248025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730625" y="3141663"/>
            <a:ext cx="3248025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/>
              <a:pPr/>
              <a:t>2013-12-04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426340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/>
              <a:pPr/>
              <a:t>2013-12-04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97597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/>
              <a:pPr/>
              <a:t>2013-12-04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871278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66713" y="393700"/>
            <a:ext cx="2417762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71788" y="393700"/>
            <a:ext cx="410686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66713" y="2073275"/>
            <a:ext cx="2417762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/>
              <a:pPr/>
              <a:t>2013-12-04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30778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9863" y="6934200"/>
            <a:ext cx="44069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439863" y="885825"/>
            <a:ext cx="44069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439863" y="7753350"/>
            <a:ext cx="44069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/>
              <a:pPr/>
              <a:t>2013-12-04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2331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66713" y="396875"/>
            <a:ext cx="6611937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66713" y="2311400"/>
            <a:ext cx="6611937" cy="6537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66713" y="9182100"/>
            <a:ext cx="17145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D4E11-D62C-4715-95F4-3D3A74E616C9}" type="datetimeFigureOut">
              <a:rPr lang="ko-KR" altLang="en-US" smtClean="0"/>
              <a:pPr/>
              <a:t>2013-12-04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509838" y="9182100"/>
            <a:ext cx="2325687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5264150" y="9182100"/>
            <a:ext cx="17145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9" name="Picture 3" descr="休로고타입 copy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3375" b="26707"/>
          <a:stretch/>
        </p:blipFill>
        <p:spPr bwMode="auto">
          <a:xfrm>
            <a:off x="72610" y="9552112"/>
            <a:ext cx="838741" cy="32971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940914" y="9683902"/>
            <a:ext cx="48992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  <a:latin typeface="HY강M" pitchFamily="18" charset="-127"/>
                <a:ea typeface="HY강M" pitchFamily="18" charset="-127"/>
                <a:cs typeface="함초롬바탕" pitchFamily="18" charset="-127"/>
              </a:rPr>
              <a:t>서울시 서초구 방배동 </a:t>
            </a:r>
            <a:r>
              <a:rPr lang="en-US" altLang="ko-KR" sz="700" dirty="0" smtClean="0">
                <a:solidFill>
                  <a:schemeClr val="bg1">
                    <a:lumMod val="50000"/>
                  </a:schemeClr>
                </a:solidFill>
                <a:latin typeface="HY강M" pitchFamily="18" charset="-127"/>
                <a:ea typeface="HY강M" pitchFamily="18" charset="-127"/>
                <a:cs typeface="함초롬바탕" pitchFamily="18" charset="-127"/>
              </a:rPr>
              <a:t>780-9 302</a:t>
            </a:r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  <a:latin typeface="HY강M" pitchFamily="18" charset="-127"/>
                <a:ea typeface="HY강M" pitchFamily="18" charset="-127"/>
                <a:cs typeface="함초롬바탕" pitchFamily="18" charset="-127"/>
              </a:rPr>
              <a:t>호 </a:t>
            </a:r>
            <a:r>
              <a:rPr lang="en-US" altLang="ko-KR" sz="700" dirty="0" smtClean="0">
                <a:solidFill>
                  <a:schemeClr val="bg1">
                    <a:lumMod val="50000"/>
                  </a:schemeClr>
                </a:solidFill>
                <a:latin typeface="HY강M" pitchFamily="18" charset="-127"/>
                <a:ea typeface="HY강M" pitchFamily="18" charset="-127"/>
                <a:cs typeface="함초롬바탕" pitchFamily="18" charset="-127"/>
              </a:rPr>
              <a:t>Tel: 02)3477-1922 Fax : 02)6442-3950 </a:t>
            </a:r>
          </a:p>
        </p:txBody>
      </p:sp>
    </p:spTree>
    <p:extLst>
      <p:ext uri="{BB962C8B-B14F-4D97-AF65-F5344CB8AC3E}">
        <p14:creationId xmlns:p14="http://schemas.microsoft.com/office/powerpoint/2010/main" xmlns="" val="328778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66713" y="396875"/>
            <a:ext cx="6611937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66713" y="2311400"/>
            <a:ext cx="6611937" cy="6537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66713" y="9182100"/>
            <a:ext cx="17145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509838" y="9182100"/>
            <a:ext cx="2325687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5264150" y="9182100"/>
            <a:ext cx="17145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1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50" y="0"/>
            <a:ext cx="734377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직사각형 7"/>
          <p:cNvSpPr/>
          <p:nvPr userDrawn="1"/>
        </p:nvSpPr>
        <p:spPr>
          <a:xfrm>
            <a:off x="4697959" y="9673279"/>
            <a:ext cx="2647130" cy="248273"/>
          </a:xfrm>
          <a:prstGeom prst="rect">
            <a:avLst/>
          </a:prstGeom>
        </p:spPr>
        <p:txBody>
          <a:bodyPr wrap="square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>
              <a:lnSpc>
                <a:spcPct val="150000"/>
              </a:lnSpc>
            </a:pPr>
            <a:r>
              <a:rPr lang="ko-KR" altLang="en-US" sz="800" b="1" spc="50" dirty="0" smtClean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보드게임을 활용한  통합놀이기법</a:t>
            </a:r>
            <a:endParaRPr lang="en-US" altLang="ko-KR" sz="800" b="1" spc="50" dirty="0" smtClean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목각파임B" pitchFamily="18" charset="-127"/>
              <a:ea typeface="HY목각파임B" pitchFamily="18" charset="-127"/>
            </a:endParaRPr>
          </a:p>
        </p:txBody>
      </p:sp>
      <p:pic>
        <p:nvPicPr>
          <p:cNvPr id="9" name="Picture 3" descr="休로고타입 copy"/>
          <p:cNvPicPr>
            <a:picLocks noChangeAspect="1" noChangeArrowheads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3375" b="26707"/>
          <a:stretch/>
        </p:blipFill>
        <p:spPr bwMode="auto">
          <a:xfrm>
            <a:off x="72610" y="9552112"/>
            <a:ext cx="838741" cy="32971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940914" y="9683902"/>
            <a:ext cx="48992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 smtClean="0">
                <a:solidFill>
                  <a:prstClr val="white">
                    <a:lumMod val="50000"/>
                  </a:prstClr>
                </a:solidFill>
                <a:latin typeface="HY강M" pitchFamily="18" charset="-127"/>
                <a:ea typeface="HY강M" pitchFamily="18" charset="-127"/>
                <a:cs typeface="함초롬바탕" pitchFamily="18" charset="-127"/>
              </a:rPr>
              <a:t>서울시 서초구 방배동 </a:t>
            </a:r>
            <a:r>
              <a:rPr lang="en-US" altLang="ko-KR" sz="700" dirty="0" smtClean="0">
                <a:solidFill>
                  <a:prstClr val="white">
                    <a:lumMod val="50000"/>
                  </a:prstClr>
                </a:solidFill>
                <a:latin typeface="HY강M" pitchFamily="18" charset="-127"/>
                <a:ea typeface="HY강M" pitchFamily="18" charset="-127"/>
                <a:cs typeface="함초롬바탕" pitchFamily="18" charset="-127"/>
              </a:rPr>
              <a:t>780-9 302</a:t>
            </a:r>
            <a:r>
              <a:rPr lang="ko-KR" altLang="en-US" sz="700" dirty="0" smtClean="0">
                <a:solidFill>
                  <a:prstClr val="white">
                    <a:lumMod val="50000"/>
                  </a:prstClr>
                </a:solidFill>
                <a:latin typeface="HY강M" pitchFamily="18" charset="-127"/>
                <a:ea typeface="HY강M" pitchFamily="18" charset="-127"/>
                <a:cs typeface="함초롬바탕" pitchFamily="18" charset="-127"/>
              </a:rPr>
              <a:t>호 </a:t>
            </a:r>
            <a:r>
              <a:rPr lang="en-US" altLang="ko-KR" sz="700" dirty="0" smtClean="0">
                <a:solidFill>
                  <a:prstClr val="white">
                    <a:lumMod val="50000"/>
                  </a:prstClr>
                </a:solidFill>
                <a:latin typeface="HY강M" pitchFamily="18" charset="-127"/>
                <a:ea typeface="HY강M" pitchFamily="18" charset="-127"/>
                <a:cs typeface="함초롬바탕" pitchFamily="18" charset="-127"/>
              </a:rPr>
              <a:t>Tel: 02)3477-1922 Fax : 02)6442-3950 </a:t>
            </a:r>
          </a:p>
        </p:txBody>
      </p:sp>
    </p:spTree>
    <p:extLst>
      <p:ext uri="{BB962C8B-B14F-4D97-AF65-F5344CB8AC3E}">
        <p14:creationId xmlns:p14="http://schemas.microsoft.com/office/powerpoint/2010/main" xmlns="" val="145898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504329" y="-74456"/>
            <a:ext cx="6398468" cy="1561453"/>
          </a:xfrm>
          <a:prstGeom prst="rect">
            <a:avLst/>
          </a:prstGeom>
        </p:spPr>
        <p:txBody>
          <a:bodyPr wrap="square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ko-KR" altLang="en-US" sz="4000" b="1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내맘대로</a:t>
            </a:r>
            <a:r>
              <a:rPr lang="ko-KR" altLang="en-US" sz="4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4000" b="1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모꼬</a:t>
            </a:r>
            <a:r>
              <a:rPr lang="ko-KR" altLang="en-US" sz="4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endParaRPr lang="en-US" altLang="ko-KR" sz="40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목각파임B" pitchFamily="18" charset="-127"/>
              <a:ea typeface="HY목각파임B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기본 게임 </a:t>
            </a:r>
            <a:r>
              <a:rPr lang="en-US" altLang="ko-KR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8305" y="1470482"/>
            <a:ext cx="6696744" cy="4247317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buSzPct val="80000"/>
              <a:buFont typeface="Wingdings" pitchFamily="2" charset="2"/>
              <a:buChar char="v"/>
            </a:pPr>
            <a:r>
              <a:rPr lang="ko-KR" altLang="en-US" sz="1200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200" b="1" dirty="0">
                <a:latin typeface="나눔고딕" pitchFamily="50" charset="-127"/>
                <a:ea typeface="나눔고딕" pitchFamily="50" charset="-127"/>
              </a:rPr>
              <a:t>게임목표 </a:t>
            </a:r>
            <a:r>
              <a:rPr lang="en-US" altLang="ko-KR" sz="1200" b="1" dirty="0"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같은 색 카드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5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장을 빨리 모아 </a:t>
            </a:r>
            <a:r>
              <a:rPr lang="ko-KR" altLang="en-US" sz="1200" dirty="0" err="1" smtClean="0">
                <a:latin typeface="나눔고딕" pitchFamily="50" charset="-127"/>
                <a:ea typeface="나눔고딕" pitchFamily="50" charset="-127"/>
              </a:rPr>
              <a:t>모꼬판에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 손을 먼저 올리는 사람이 승리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!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 </a:t>
            </a:r>
            <a:endParaRPr lang="ko-KR" altLang="en-US" sz="1200" dirty="0">
              <a:latin typeface="나눔고딕" pitchFamily="50" charset="-127"/>
              <a:ea typeface="나눔고딕" pitchFamily="50" charset="-127"/>
            </a:endParaRPr>
          </a:p>
          <a:p>
            <a:pPr lvl="0" algn="just">
              <a:lnSpc>
                <a:spcPct val="150000"/>
              </a:lnSpc>
              <a:buSzPct val="80000"/>
              <a:buFont typeface="Wingdings" pitchFamily="2" charset="2"/>
              <a:buChar char="v"/>
            </a:pP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 게임인원 </a:t>
            </a:r>
            <a:r>
              <a:rPr lang="en-US" altLang="ko-KR" sz="1200" b="1" dirty="0"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4~ 8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명 </a:t>
            </a:r>
            <a:endParaRPr lang="ko-KR" altLang="en-US" sz="1200" dirty="0">
              <a:latin typeface="나눔고딕" pitchFamily="50" charset="-127"/>
              <a:ea typeface="나눔고딕" pitchFamily="50" charset="-127"/>
            </a:endParaRPr>
          </a:p>
          <a:p>
            <a:pPr lvl="0" algn="just">
              <a:lnSpc>
                <a:spcPct val="150000"/>
              </a:lnSpc>
              <a:buSzPct val="80000"/>
              <a:buFont typeface="Wingdings" pitchFamily="2" charset="2"/>
              <a:buChar char="v"/>
            </a:pP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게임연령 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: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5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세 이상 </a:t>
            </a: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lvl="0" algn="just">
              <a:lnSpc>
                <a:spcPct val="150000"/>
              </a:lnSpc>
              <a:buSzPct val="80000"/>
              <a:buFont typeface="Wingdings" pitchFamily="2" charset="2"/>
              <a:buChar char="v"/>
            </a:pP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도구구성 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빨강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주황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노랑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녹색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파랑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남색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보라색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은색카드 각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5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장씩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8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종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천사카드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1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장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악마                     카드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1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장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200" dirty="0" err="1" smtClean="0">
                <a:latin typeface="나눔고딕" pitchFamily="50" charset="-127"/>
                <a:ea typeface="나눔고딕" pitchFamily="50" charset="-127"/>
              </a:rPr>
              <a:t>모꼬판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1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개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연필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1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개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200" dirty="0" err="1" smtClean="0">
                <a:latin typeface="나눔고딕" pitchFamily="50" charset="-127"/>
                <a:ea typeface="나눔고딕" pitchFamily="50" charset="-127"/>
              </a:rPr>
              <a:t>점수판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30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장 </a:t>
            </a: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lvl="0" algn="just">
              <a:lnSpc>
                <a:spcPct val="150000"/>
              </a:lnSpc>
              <a:buSzPct val="80000"/>
              <a:buFont typeface="Wingdings" pitchFamily="2" charset="2"/>
              <a:buChar char="v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lvl="0" algn="just">
              <a:lnSpc>
                <a:spcPct val="150000"/>
              </a:lnSpc>
              <a:buSzPct val="80000"/>
              <a:buFont typeface="Wingdings" pitchFamily="2" charset="2"/>
              <a:buChar char="v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lvl="0" algn="just">
              <a:lnSpc>
                <a:spcPct val="150000"/>
              </a:lnSpc>
              <a:buSzPct val="80000"/>
              <a:buFont typeface="Wingdings" pitchFamily="2" charset="2"/>
              <a:buChar char="v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lvl="0" algn="just">
              <a:lnSpc>
                <a:spcPct val="150000"/>
              </a:lnSpc>
              <a:buSzPct val="80000"/>
              <a:buFont typeface="Wingdings" pitchFamily="2" charset="2"/>
              <a:buChar char="v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lvl="0" algn="just">
              <a:lnSpc>
                <a:spcPct val="150000"/>
              </a:lnSpc>
              <a:buSzPct val="80000"/>
              <a:buFont typeface="Wingdings" pitchFamily="2" charset="2"/>
              <a:buChar char="v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lvl="0" algn="just">
              <a:lnSpc>
                <a:spcPct val="150000"/>
              </a:lnSpc>
              <a:buSzPct val="80000"/>
              <a:buFont typeface="Wingdings" pitchFamily="2" charset="2"/>
              <a:buChar char="v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lvl="0" algn="just">
              <a:lnSpc>
                <a:spcPct val="150000"/>
              </a:lnSpc>
              <a:buSzPct val="80000"/>
              <a:buFont typeface="Wingdings" pitchFamily="2" charset="2"/>
              <a:buChar char="v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lvl="0" algn="just">
              <a:lnSpc>
                <a:spcPct val="150000"/>
              </a:lnSpc>
              <a:buSzPct val="80000"/>
              <a:buFont typeface="Wingdings" pitchFamily="2" charset="2"/>
              <a:buChar char="v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lvl="0" algn="just">
              <a:lnSpc>
                <a:spcPct val="150000"/>
              </a:lnSpc>
              <a:buSzPct val="80000"/>
              <a:buFont typeface="Wingdings" pitchFamily="2" charset="2"/>
              <a:buChar char="v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lvl="0" algn="just">
              <a:lnSpc>
                <a:spcPct val="150000"/>
              </a:lnSpc>
              <a:buSzPct val="80000"/>
              <a:buFont typeface="Wingdings" pitchFamily="2" charset="2"/>
              <a:buChar char="v"/>
            </a:pPr>
            <a:endParaRPr lang="ko-KR" altLang="en-US" sz="12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88305" y="5781787"/>
            <a:ext cx="6624736" cy="1403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  <a:defRPr/>
            </a:pPr>
            <a:r>
              <a:rPr lang="en-US" altLang="ko-KR" sz="1600" b="1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600" b="1" dirty="0">
                <a:latin typeface="나눔고딕" pitchFamily="50" charset="-127"/>
                <a:ea typeface="나눔고딕" pitchFamily="50" charset="-127"/>
              </a:rPr>
              <a:t>게임 </a:t>
            </a:r>
            <a:r>
              <a:rPr lang="ko-KR" altLang="en-US" sz="1600" b="1" dirty="0" smtClean="0">
                <a:latin typeface="나눔고딕" pitchFamily="50" charset="-127"/>
                <a:ea typeface="나눔고딕" pitchFamily="50" charset="-127"/>
              </a:rPr>
              <a:t>준비</a:t>
            </a:r>
            <a:endParaRPr lang="en-US" altLang="ko-KR" sz="1600" b="1" dirty="0" smtClean="0">
              <a:latin typeface="나눔고딕" pitchFamily="50" charset="-127"/>
              <a:ea typeface="나눔고딕" pitchFamily="50" charset="-127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카드 선택</a:t>
            </a: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    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플레이어  수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만큼 </a:t>
            </a:r>
            <a:r>
              <a:rPr lang="ko-KR" altLang="en-US" sz="1200" dirty="0" err="1" smtClean="0">
                <a:latin typeface="나눔고딕" pitchFamily="50" charset="-127"/>
                <a:ea typeface="나눔고딕" pitchFamily="50" charset="-127"/>
              </a:rPr>
              <a:t>모꼬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 카드를 선택 후 남은 카드는 카드 상자 안에 넣는다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  </a:t>
            </a: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    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예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) 4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명일 경우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4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종류의 카드 각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5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장씩</a:t>
            </a: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7" name="그림 16" descr="SAM_22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44689" y="2757572"/>
            <a:ext cx="2664296" cy="2699484"/>
          </a:xfrm>
          <a:prstGeom prst="rect">
            <a:avLst/>
          </a:prstGeom>
        </p:spPr>
      </p:pic>
      <p:sp>
        <p:nvSpPr>
          <p:cNvPr id="25" name="사각형 설명선 24"/>
          <p:cNvSpPr/>
          <p:nvPr/>
        </p:nvSpPr>
        <p:spPr>
          <a:xfrm>
            <a:off x="432321" y="4592960"/>
            <a:ext cx="3096344" cy="792088"/>
          </a:xfrm>
          <a:prstGeom prst="wedgeRectCallout">
            <a:avLst>
              <a:gd name="adj1" fmla="val 65418"/>
              <a:gd name="adj2" fmla="val -830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dirty="0" smtClean="0"/>
              <a:t>악마카드와 천사카드는 기본게임에서는 사용하지 않는다</a:t>
            </a:r>
            <a:r>
              <a:rPr lang="en-US" altLang="ko-KR" sz="1400" dirty="0" smtClean="0"/>
              <a:t>. </a:t>
            </a:r>
            <a:endParaRPr lang="ko-KR" altLang="en-US" sz="1400" dirty="0"/>
          </a:p>
        </p:txBody>
      </p:sp>
      <p:pic>
        <p:nvPicPr>
          <p:cNvPr id="27" name="그림 26" descr="SAM_2253.JPG"/>
          <p:cNvPicPr>
            <a:picLocks noChangeAspect="1"/>
          </p:cNvPicPr>
          <p:nvPr/>
        </p:nvPicPr>
        <p:blipFill>
          <a:blip r:embed="rId3" cstate="print"/>
          <a:srcRect l="8630" t="11813" b="9439"/>
          <a:stretch>
            <a:fillRect/>
          </a:stretch>
        </p:blipFill>
        <p:spPr>
          <a:xfrm>
            <a:off x="576337" y="7545288"/>
            <a:ext cx="3811910" cy="1440160"/>
          </a:xfrm>
          <a:prstGeom prst="roundRect">
            <a:avLst/>
          </a:prstGeom>
        </p:spPr>
      </p:pic>
      <p:sp>
        <p:nvSpPr>
          <p:cNvPr id="28" name="사각형 설명선 27"/>
          <p:cNvSpPr/>
          <p:nvPr/>
        </p:nvSpPr>
        <p:spPr>
          <a:xfrm>
            <a:off x="4536777" y="7617296"/>
            <a:ext cx="2664296" cy="1296144"/>
          </a:xfrm>
          <a:prstGeom prst="wedgeRectCallout">
            <a:avLst>
              <a:gd name="adj1" fmla="val -70407"/>
              <a:gd name="adj2" fmla="val 244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dirty="0" smtClean="0"/>
              <a:t>초록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보라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빨강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노랑 </a:t>
            </a:r>
            <a:r>
              <a:rPr lang="en-US" altLang="ko-KR" sz="1400" dirty="0" smtClean="0"/>
              <a:t>4</a:t>
            </a:r>
            <a:r>
              <a:rPr lang="ko-KR" altLang="en-US" sz="1400" dirty="0" smtClean="0"/>
              <a:t>종류 색을 선택 총 </a:t>
            </a:r>
            <a:r>
              <a:rPr lang="en-US" altLang="ko-KR" sz="1400" dirty="0" smtClean="0"/>
              <a:t>20</a:t>
            </a:r>
            <a:r>
              <a:rPr lang="ko-KR" altLang="en-US" sz="1400" dirty="0" smtClean="0"/>
              <a:t>장의 카드를 가지고 게임 진행 </a:t>
            </a:r>
            <a:endParaRPr lang="en-US" altLang="ko-KR" sz="1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432321" y="620140"/>
            <a:ext cx="6624736" cy="922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2"/>
            </a:pP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선택한 카드를 잘 섞은 후 뒷면이 보이도록 바닥에 펼쳐 놓는다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 </a:t>
            </a: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2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2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2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2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2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2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2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2"/>
            </a:pP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바닥에 펼쳐놓은 카드 중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5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장을 마음대로 선택하여 가져가고 </a:t>
            </a:r>
            <a:r>
              <a:rPr lang="ko-KR" altLang="en-US" sz="1200" dirty="0" err="1" smtClean="0">
                <a:latin typeface="나눔고딕" pitchFamily="50" charset="-127"/>
                <a:ea typeface="나눔고딕" pitchFamily="50" charset="-127"/>
              </a:rPr>
              <a:t>모꼬판을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 테이블 가운데에 놓는다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 </a:t>
            </a: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2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2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2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2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2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2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lang="ko-KR" altLang="en-US" sz="1600" b="1" dirty="0" smtClean="0">
                <a:latin typeface="나눔고딕" pitchFamily="50" charset="-127"/>
                <a:ea typeface="나눔고딕" pitchFamily="50" charset="-127"/>
              </a:rPr>
              <a:t>기본게임 방법 </a:t>
            </a:r>
            <a:endParaRPr lang="en-US" altLang="ko-KR" sz="1600" b="1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</a:pP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가지고 있는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5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장의 카드 중 버릴 카드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1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장을 선택한다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 </a:t>
            </a: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</a:pP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플레이어 전원이 동시에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‘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신난다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!’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를 외치고 버릴 카드를 그림이 보이지 않게 뒤집어서 바닥에 내려놓는다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 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그리고 각 플레이어는 다른 플레이어의 카드 중 한 장을 선택해 가져 온다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 </a:t>
            </a: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3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1" name="그림 10" descr="SAM_224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00473" y="1136576"/>
            <a:ext cx="2016224" cy="1793452"/>
          </a:xfrm>
          <a:prstGeom prst="roundRect">
            <a:avLst/>
          </a:prstGeom>
        </p:spPr>
      </p:pic>
      <p:pic>
        <p:nvPicPr>
          <p:cNvPr id="12" name="그림 11" descr="SAM_224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60513" y="3584848"/>
            <a:ext cx="1872208" cy="1681166"/>
          </a:xfrm>
          <a:prstGeom prst="roundRect">
            <a:avLst/>
          </a:prstGeom>
        </p:spPr>
      </p:pic>
      <p:pic>
        <p:nvPicPr>
          <p:cNvPr id="14" name="그림 13" descr="SAM_224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52801" y="8193360"/>
            <a:ext cx="1440160" cy="1362970"/>
          </a:xfrm>
          <a:prstGeom prst="roundRect">
            <a:avLst/>
          </a:prstGeom>
        </p:spPr>
      </p:pic>
      <p:pic>
        <p:nvPicPr>
          <p:cNvPr id="16" name="그림 15" descr="SAM_224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92361" y="6105128"/>
            <a:ext cx="2232248" cy="1379934"/>
          </a:xfrm>
          <a:prstGeom prst="round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312367" y="6405934"/>
            <a:ext cx="360067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dirty="0" smtClean="0">
                <a:solidFill>
                  <a:srgbClr val="002060"/>
                </a:solidFill>
              </a:rPr>
              <a:t>총 </a:t>
            </a:r>
            <a:r>
              <a:rPr lang="en-US" altLang="ko-KR" sz="1200" dirty="0" smtClean="0">
                <a:solidFill>
                  <a:srgbClr val="002060"/>
                </a:solidFill>
              </a:rPr>
              <a:t>5</a:t>
            </a:r>
            <a:r>
              <a:rPr lang="ko-KR" altLang="en-US" sz="1200" dirty="0" smtClean="0">
                <a:solidFill>
                  <a:srgbClr val="002060"/>
                </a:solidFill>
              </a:rPr>
              <a:t>장의 카드 중 </a:t>
            </a:r>
            <a:r>
              <a:rPr lang="en-US" altLang="ko-KR" sz="1200" dirty="0" smtClean="0">
                <a:solidFill>
                  <a:srgbClr val="002060"/>
                </a:solidFill>
              </a:rPr>
              <a:t>2</a:t>
            </a:r>
            <a:r>
              <a:rPr lang="ko-KR" altLang="en-US" sz="1200" dirty="0" smtClean="0">
                <a:solidFill>
                  <a:srgbClr val="002060"/>
                </a:solidFill>
              </a:rPr>
              <a:t>장을 가지고 있는 초록색을 제외하고 빨강</a:t>
            </a:r>
            <a:r>
              <a:rPr lang="en-US" altLang="ko-KR" sz="1200" dirty="0" smtClean="0">
                <a:solidFill>
                  <a:srgbClr val="002060"/>
                </a:solidFill>
              </a:rPr>
              <a:t>, </a:t>
            </a:r>
            <a:r>
              <a:rPr lang="ko-KR" altLang="en-US" sz="1200" dirty="0" smtClean="0">
                <a:solidFill>
                  <a:srgbClr val="002060"/>
                </a:solidFill>
              </a:rPr>
              <a:t>보라</a:t>
            </a:r>
            <a:r>
              <a:rPr lang="en-US" altLang="ko-KR" sz="1200" dirty="0" smtClean="0">
                <a:solidFill>
                  <a:srgbClr val="002060"/>
                </a:solidFill>
              </a:rPr>
              <a:t>, </a:t>
            </a:r>
            <a:r>
              <a:rPr lang="ko-KR" altLang="en-US" sz="1200" dirty="0" smtClean="0">
                <a:solidFill>
                  <a:srgbClr val="002060"/>
                </a:solidFill>
              </a:rPr>
              <a:t>노랑 중 버릴 카드를 </a:t>
            </a:r>
            <a:r>
              <a:rPr lang="ko-KR" altLang="en-US" sz="1200" dirty="0" smtClean="0">
                <a:solidFill>
                  <a:srgbClr val="002060"/>
                </a:solidFill>
              </a:rPr>
              <a:t>선택 하여 빨리 초록 카드 </a:t>
            </a:r>
            <a:r>
              <a:rPr lang="en-US" altLang="ko-KR" sz="1200" dirty="0" smtClean="0">
                <a:solidFill>
                  <a:srgbClr val="002060"/>
                </a:solidFill>
              </a:rPr>
              <a:t>5</a:t>
            </a:r>
            <a:r>
              <a:rPr lang="ko-KR" altLang="en-US" sz="1200" dirty="0" smtClean="0">
                <a:solidFill>
                  <a:srgbClr val="002060"/>
                </a:solidFill>
              </a:rPr>
              <a:t>장을 모으면 승리</a:t>
            </a:r>
            <a:r>
              <a:rPr lang="en-US" altLang="ko-KR" sz="1200" dirty="0" smtClean="0">
                <a:solidFill>
                  <a:srgbClr val="002060"/>
                </a:solidFill>
              </a:rPr>
              <a:t>!</a:t>
            </a:r>
            <a:endParaRPr lang="ko-KR" altLang="en-US" sz="1200" dirty="0">
              <a:solidFill>
                <a:srgbClr val="002060"/>
              </a:solidFill>
            </a:endParaRPr>
          </a:p>
        </p:txBody>
      </p:sp>
      <p:pic>
        <p:nvPicPr>
          <p:cNvPr id="18" name="그림 17" descr="SAM_225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2361" y="8265368"/>
            <a:ext cx="1512168" cy="1265242"/>
          </a:xfrm>
          <a:prstGeom prst="round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216980" y="6095836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Tip</a:t>
            </a:r>
            <a:endParaRPr lang="ko-KR" altLang="en-US" b="1" dirty="0"/>
          </a:p>
        </p:txBody>
      </p:sp>
      <p:sp>
        <p:nvSpPr>
          <p:cNvPr id="27" name="오른쪽 화살표 26"/>
          <p:cNvSpPr/>
          <p:nvPr/>
        </p:nvSpPr>
        <p:spPr>
          <a:xfrm>
            <a:off x="2376537" y="8625408"/>
            <a:ext cx="2376264" cy="50405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1</a:t>
            </a:r>
            <a:r>
              <a:rPr lang="ko-KR" altLang="en-US" sz="1200" dirty="0" smtClean="0"/>
              <a:t>장을 버리고 </a:t>
            </a:r>
            <a:r>
              <a:rPr lang="en-US" altLang="ko-KR" sz="1200" dirty="0" smtClean="0"/>
              <a:t>1</a:t>
            </a:r>
            <a:r>
              <a:rPr lang="ko-KR" altLang="en-US" sz="1200" dirty="0" smtClean="0"/>
              <a:t>장을 가져온다</a:t>
            </a:r>
            <a:r>
              <a:rPr lang="en-US" altLang="ko-KR" sz="1200" dirty="0" smtClean="0"/>
              <a:t>. 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432321" y="620140"/>
            <a:ext cx="662473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3"/>
            </a:pP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번호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2, 3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을 반복하다 같은 카드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5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장을 모으면 플레이어는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‘</a:t>
            </a:r>
            <a:r>
              <a:rPr lang="ko-KR" altLang="en-US" sz="1200" dirty="0" err="1" smtClean="0">
                <a:latin typeface="나눔고딕" pitchFamily="50" charset="-127"/>
                <a:ea typeface="나눔고딕" pitchFamily="50" charset="-127"/>
              </a:rPr>
              <a:t>모꼬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’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라고 외친다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그리고 한 손을 </a:t>
            </a:r>
            <a:r>
              <a:rPr lang="ko-KR" altLang="en-US" sz="1200" dirty="0" err="1" smtClean="0">
                <a:latin typeface="나눔고딕" pitchFamily="50" charset="-127"/>
                <a:ea typeface="나눔고딕" pitchFamily="50" charset="-127"/>
              </a:rPr>
              <a:t>모꼬판에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 올려놓는다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 </a:t>
            </a: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3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3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3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3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3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3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3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3"/>
            </a:pP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누군가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‘</a:t>
            </a:r>
            <a:r>
              <a:rPr lang="ko-KR" altLang="en-US" sz="1200" dirty="0" err="1" smtClean="0">
                <a:latin typeface="나눔고딕" pitchFamily="50" charset="-127"/>
                <a:ea typeface="나눔고딕" pitchFamily="50" charset="-127"/>
              </a:rPr>
              <a:t>모꼬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’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라고 외치면 모든 플레이어는 빨리 모꼬판에 있는 손등 위에 자신의 손을 올린다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 </a:t>
            </a: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 startAt="3"/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lang="ko-KR" altLang="en-US" sz="1600" b="1" dirty="0" smtClean="0">
                <a:latin typeface="나눔고딕" pitchFamily="50" charset="-127"/>
                <a:ea typeface="나눔고딕" pitchFamily="50" charset="-127"/>
              </a:rPr>
              <a:t>점수 계산 방법 </a:t>
            </a:r>
            <a:endParaRPr lang="en-US" altLang="ko-KR" sz="1600" b="1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</a:pP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200" dirty="0" err="1" smtClean="0">
                <a:latin typeface="나눔고딕" pitchFamily="50" charset="-127"/>
                <a:ea typeface="나눔고딕" pitchFamily="50" charset="-127"/>
              </a:rPr>
              <a:t>모꼬판에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 손을 제일 먼저 올린 플레이어가 우승자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200" b="1" dirty="0" smtClean="0">
                <a:solidFill>
                  <a:srgbClr val="002060"/>
                </a:solidFill>
                <a:latin typeface="나눔고딕" pitchFamily="50" charset="-127"/>
                <a:ea typeface="나눔고딕" pitchFamily="50" charset="-127"/>
              </a:rPr>
              <a:t>점수는 </a:t>
            </a:r>
            <a:r>
              <a:rPr lang="en-US" altLang="ko-KR" sz="1200" b="1" dirty="0" smtClean="0">
                <a:solidFill>
                  <a:srgbClr val="002060"/>
                </a:solidFill>
                <a:latin typeface="나눔고딕" pitchFamily="50" charset="-127"/>
                <a:ea typeface="나눔고딕" pitchFamily="50" charset="-127"/>
              </a:rPr>
              <a:t>30</a:t>
            </a:r>
            <a:r>
              <a:rPr lang="ko-KR" altLang="en-US" sz="1200" b="1" dirty="0" smtClean="0">
                <a:solidFill>
                  <a:srgbClr val="002060"/>
                </a:solidFill>
                <a:latin typeface="나눔고딕" pitchFamily="50" charset="-127"/>
                <a:ea typeface="나눔고딕" pitchFamily="50" charset="-127"/>
              </a:rPr>
              <a:t>점 </a:t>
            </a:r>
            <a:endParaRPr lang="en-US" altLang="ko-KR" sz="1200" b="1" dirty="0" smtClean="0">
              <a:solidFill>
                <a:srgbClr val="002060"/>
              </a:solidFill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</a:pP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우승자와 마지막에 손을 올린 플레이어 사이에 손을 올린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플레이어들 </a:t>
            </a:r>
            <a:r>
              <a:rPr lang="ko-KR" altLang="en-US" sz="1200" b="1" dirty="0" smtClean="0">
                <a:solidFill>
                  <a:srgbClr val="002060"/>
                </a:solidFill>
                <a:latin typeface="나눔고딕" pitchFamily="50" charset="-127"/>
                <a:ea typeface="나눔고딕" pitchFamily="50" charset="-127"/>
              </a:rPr>
              <a:t>점수는 </a:t>
            </a:r>
            <a:r>
              <a:rPr lang="en-US" altLang="ko-KR" sz="1200" b="1" dirty="0" smtClean="0">
                <a:solidFill>
                  <a:srgbClr val="002060"/>
                </a:solidFill>
                <a:latin typeface="나눔고딕" pitchFamily="50" charset="-127"/>
                <a:ea typeface="나눔고딕" pitchFamily="50" charset="-127"/>
              </a:rPr>
              <a:t>10</a:t>
            </a:r>
            <a:r>
              <a:rPr lang="ko-KR" altLang="en-US" sz="1200" b="1" dirty="0" smtClean="0">
                <a:solidFill>
                  <a:srgbClr val="002060"/>
                </a:solidFill>
                <a:latin typeface="나눔고딕" pitchFamily="50" charset="-127"/>
                <a:ea typeface="나눔고딕" pitchFamily="50" charset="-127"/>
              </a:rPr>
              <a:t>점 </a:t>
            </a:r>
            <a:endParaRPr lang="en-US" altLang="ko-KR" sz="1200" b="1" dirty="0" smtClean="0">
              <a:solidFill>
                <a:srgbClr val="002060"/>
              </a:solidFill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</a:pP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제일 마지막에 손을 올린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플레이어 </a:t>
            </a:r>
            <a:r>
              <a:rPr lang="ko-KR" altLang="en-US" sz="1200" b="1" dirty="0" smtClean="0">
                <a:solidFill>
                  <a:srgbClr val="002060"/>
                </a:solidFill>
                <a:latin typeface="나눔고딕" pitchFamily="50" charset="-127"/>
                <a:ea typeface="나눔고딕" pitchFamily="50" charset="-127"/>
              </a:rPr>
              <a:t>점수는 </a:t>
            </a:r>
            <a:r>
              <a:rPr lang="en-US" altLang="ko-KR" sz="1200" b="1" dirty="0" smtClean="0">
                <a:solidFill>
                  <a:srgbClr val="002060"/>
                </a:solidFill>
                <a:latin typeface="나눔고딕" pitchFamily="50" charset="-127"/>
                <a:ea typeface="나눔고딕" pitchFamily="50" charset="-127"/>
              </a:rPr>
              <a:t>0</a:t>
            </a:r>
            <a:r>
              <a:rPr lang="ko-KR" altLang="en-US" sz="1200" b="1" dirty="0" smtClean="0">
                <a:solidFill>
                  <a:srgbClr val="002060"/>
                </a:solidFill>
                <a:latin typeface="나눔고딕" pitchFamily="50" charset="-127"/>
                <a:ea typeface="나눔고딕" pitchFamily="50" charset="-127"/>
              </a:rPr>
              <a:t>점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 </a:t>
            </a: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</a:pP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8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회 반복 후 점수를 합산하여 가장 점수가 높은 사람이 최종 승리자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!</a:t>
            </a: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</a:pP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 marL="228600" indent="-228600" algn="just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endParaRPr lang="en-US" altLang="ko-KR" sz="1600" dirty="0" smtClean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3" name="그림 2" descr="SAM_2252.JPG"/>
          <p:cNvPicPr>
            <a:picLocks noChangeAspect="1"/>
          </p:cNvPicPr>
          <p:nvPr/>
        </p:nvPicPr>
        <p:blipFill>
          <a:blip r:embed="rId2" cstate="print"/>
          <a:srcRect r="8932"/>
          <a:stretch>
            <a:fillRect/>
          </a:stretch>
        </p:blipFill>
        <p:spPr>
          <a:xfrm>
            <a:off x="3816697" y="1136576"/>
            <a:ext cx="1800200" cy="2078558"/>
          </a:xfrm>
          <a:prstGeom prst="roundRect">
            <a:avLst/>
          </a:prstGeom>
        </p:spPr>
      </p:pic>
      <p:pic>
        <p:nvPicPr>
          <p:cNvPr id="6" name="그림 5" descr="SAM_225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4329" y="1568624"/>
            <a:ext cx="2892525" cy="1296144"/>
          </a:xfrm>
          <a:prstGeom prst="roundRect">
            <a:avLst/>
          </a:prstGeom>
        </p:spPr>
      </p:pic>
      <p:sp>
        <p:nvSpPr>
          <p:cNvPr id="7" name="사각형 설명선 6"/>
          <p:cNvSpPr/>
          <p:nvPr/>
        </p:nvSpPr>
        <p:spPr>
          <a:xfrm>
            <a:off x="5832921" y="1712640"/>
            <a:ext cx="1080120" cy="684656"/>
          </a:xfrm>
          <a:prstGeom prst="wedgeRectCallout">
            <a:avLst>
              <a:gd name="adj1" fmla="val -92010"/>
              <a:gd name="adj2" fmla="val 410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모꼬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08557" y="2845023"/>
            <a:ext cx="2432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같은 색 초록 </a:t>
            </a:r>
            <a:r>
              <a:rPr lang="en-US" altLang="ko-KR" sz="1400" dirty="0" smtClean="0"/>
              <a:t>5</a:t>
            </a:r>
            <a:r>
              <a:rPr lang="ko-KR" altLang="en-US" sz="1400" dirty="0" smtClean="0"/>
              <a:t>장을 모았다</a:t>
            </a:r>
            <a:r>
              <a:rPr lang="en-US" altLang="ko-KR" sz="1400" dirty="0" smtClean="0"/>
              <a:t>. </a:t>
            </a:r>
            <a:endParaRPr lang="ko-KR" altLang="en-US" sz="1400" dirty="0"/>
          </a:p>
        </p:txBody>
      </p:sp>
      <p:grpSp>
        <p:nvGrpSpPr>
          <p:cNvPr id="9" name="그룹 7"/>
          <p:cNvGrpSpPr/>
          <p:nvPr/>
        </p:nvGrpSpPr>
        <p:grpSpPr>
          <a:xfrm>
            <a:off x="360313" y="5888811"/>
            <a:ext cx="6624736" cy="1872501"/>
            <a:chOff x="601022" y="5266377"/>
            <a:chExt cx="5966033" cy="1872501"/>
          </a:xfrm>
        </p:grpSpPr>
        <p:sp>
          <p:nvSpPr>
            <p:cNvPr id="10" name="TextBox 9"/>
            <p:cNvSpPr txBox="1"/>
            <p:nvPr/>
          </p:nvSpPr>
          <p:spPr>
            <a:xfrm>
              <a:off x="958237" y="5384552"/>
              <a:ext cx="5608818" cy="175432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ko-KR" altLang="en-US" sz="1200" b="1" dirty="0" smtClean="0">
                  <a:latin typeface="나눔고딕" pitchFamily="50" charset="-127"/>
                  <a:ea typeface="나눔고딕" pitchFamily="50" charset="-127"/>
                </a:rPr>
                <a:t>참여 아동의 연령 및 장애 정도에 따라 게임 횟수는 변동한다</a:t>
              </a:r>
              <a:r>
                <a:rPr lang="en-US" altLang="ko-KR" sz="1200" b="1" dirty="0" smtClean="0">
                  <a:latin typeface="나눔고딕" pitchFamily="50" charset="-127"/>
                  <a:ea typeface="나눔고딕" pitchFamily="50" charset="-127"/>
                </a:rPr>
                <a:t>. </a:t>
              </a:r>
            </a:p>
            <a:p>
              <a:pPr algn="just">
                <a:lnSpc>
                  <a:spcPct val="150000"/>
                </a:lnSpc>
                <a:buFontTx/>
                <a:buChar char="-"/>
              </a:pPr>
              <a:r>
                <a:rPr lang="en-US" altLang="ko-KR" sz="1200" b="1" dirty="0" smtClean="0">
                  <a:latin typeface="나눔고딕" pitchFamily="50" charset="-127"/>
                  <a:ea typeface="나눔고딕" pitchFamily="50" charset="-127"/>
                </a:rPr>
                <a:t>ADHA </a:t>
              </a:r>
              <a:r>
                <a:rPr lang="ko-KR" altLang="en-US" sz="1200" b="1" dirty="0" smtClean="0">
                  <a:latin typeface="나눔고딕" pitchFamily="50" charset="-127"/>
                  <a:ea typeface="나눔고딕" pitchFamily="50" charset="-127"/>
                </a:rPr>
                <a:t>경우 같은 놀이를 여러 번 반복 할 경우 실증을 낼 수 있으므로 하루에 여러 번 반복하기 보다는 하루에 </a:t>
              </a:r>
              <a:r>
                <a:rPr lang="en-US" altLang="ko-KR" sz="1200" b="1" dirty="0" smtClean="0">
                  <a:latin typeface="나눔고딕" pitchFamily="50" charset="-127"/>
                  <a:ea typeface="나눔고딕" pitchFamily="50" charset="-127"/>
                </a:rPr>
                <a:t>3</a:t>
              </a:r>
              <a:r>
                <a:rPr lang="ko-KR" altLang="en-US" sz="1200" b="1" dirty="0" smtClean="0">
                  <a:latin typeface="나눔고딕" pitchFamily="50" charset="-127"/>
                  <a:ea typeface="나눔고딕" pitchFamily="50" charset="-127"/>
                </a:rPr>
                <a:t>번 정도 게임을 진행하고 다음 날 다시 </a:t>
              </a:r>
              <a:r>
                <a:rPr lang="en-US" altLang="ko-KR" sz="1200" b="1" dirty="0" smtClean="0">
                  <a:latin typeface="나눔고딕" pitchFamily="50" charset="-127"/>
                  <a:ea typeface="나눔고딕" pitchFamily="50" charset="-127"/>
                </a:rPr>
                <a:t>3</a:t>
              </a:r>
              <a:r>
                <a:rPr lang="ko-KR" altLang="en-US" sz="1200" b="1" dirty="0" smtClean="0">
                  <a:latin typeface="나눔고딕" pitchFamily="50" charset="-127"/>
                  <a:ea typeface="나눔고딕" pitchFamily="50" charset="-127"/>
                </a:rPr>
                <a:t>번 진행하는 형식으로 게임 횟수는 </a:t>
              </a:r>
              <a:r>
                <a:rPr lang="ko-KR" altLang="en-US" sz="1200" b="1" dirty="0" smtClean="0">
                  <a:latin typeface="나눔고딕" pitchFamily="50" charset="-127"/>
                  <a:ea typeface="나눔고딕" pitchFamily="50" charset="-127"/>
                </a:rPr>
                <a:t>적게  자주 </a:t>
              </a:r>
              <a:r>
                <a:rPr lang="ko-KR" altLang="en-US" sz="1200" b="1" dirty="0" smtClean="0">
                  <a:latin typeface="나눔고딕" pitchFamily="50" charset="-127"/>
                  <a:ea typeface="나눔고딕" pitchFamily="50" charset="-127"/>
                </a:rPr>
                <a:t>진행하여 게임을 배울 수 있게 한다</a:t>
              </a:r>
              <a:r>
                <a:rPr lang="en-US" altLang="ko-KR" sz="1200" b="1" dirty="0" smtClean="0">
                  <a:latin typeface="나눔고딕" pitchFamily="50" charset="-127"/>
                  <a:ea typeface="나눔고딕" pitchFamily="50" charset="-127"/>
                </a:rPr>
                <a:t>. </a:t>
              </a:r>
            </a:p>
            <a:p>
              <a:pPr algn="just">
                <a:lnSpc>
                  <a:spcPct val="150000"/>
                </a:lnSpc>
              </a:pPr>
              <a:r>
                <a:rPr lang="en-US" altLang="ko-KR" sz="1200" b="1" dirty="0" smtClean="0">
                  <a:solidFill>
                    <a:srgbClr val="C00000"/>
                  </a:solidFill>
                  <a:latin typeface="나눔고딕" pitchFamily="50" charset="-127"/>
                  <a:ea typeface="나눔고딕" pitchFamily="50" charset="-127"/>
                </a:rPr>
                <a:t>*** </a:t>
              </a:r>
              <a:r>
                <a:rPr lang="ko-KR" altLang="en-US" sz="1200" b="1" dirty="0" smtClean="0">
                  <a:solidFill>
                    <a:srgbClr val="C00000"/>
                  </a:solidFill>
                  <a:latin typeface="나눔고딕" pitchFamily="50" charset="-127"/>
                  <a:ea typeface="나눔고딕" pitchFamily="50" charset="-127"/>
                </a:rPr>
                <a:t>장애아동 및 어린 아동을 위한 기본게임 배우기 방법은 다음 단계별 진행 방법에서 자세히 설명하도록 한다</a:t>
              </a:r>
              <a:r>
                <a:rPr lang="en-US" altLang="ko-KR" sz="1200" b="1" dirty="0" smtClean="0">
                  <a:solidFill>
                    <a:srgbClr val="C00000"/>
                  </a:solidFill>
                  <a:latin typeface="나눔고딕" pitchFamily="50" charset="-127"/>
                  <a:ea typeface="나눔고딕" pitchFamily="50" charset="-127"/>
                </a:rPr>
                <a:t>. </a:t>
              </a:r>
              <a:endParaRPr lang="en-US" altLang="ko-KR" sz="1100" dirty="0">
                <a:solidFill>
                  <a:srgbClr val="C00000"/>
                </a:solidFill>
                <a:latin typeface="HY견명조" pitchFamily="18" charset="-127"/>
                <a:ea typeface="HY견명조" pitchFamily="18" charset="-127"/>
              </a:endParaRPr>
            </a:p>
          </p:txBody>
        </p:sp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022" y="5266377"/>
              <a:ext cx="440392" cy="5717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TextBox 11"/>
          <p:cNvSpPr txBox="1"/>
          <p:nvPr/>
        </p:nvSpPr>
        <p:spPr>
          <a:xfrm>
            <a:off x="432321" y="8566174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 순발력 및 집중력 향상에 도움을 준다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색깔 및 그림 변별 능력 향상에 도움을 준다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게임 중 간단한 연상 활동을 통행 기초 수학 보조 역할을 할 수 있다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2321" y="8226341"/>
            <a:ext cx="20986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ko-KR" altLang="en-US" sz="1600" b="1" dirty="0" smtClean="0">
                <a:latin typeface="나눔고딕" pitchFamily="50" charset="-127"/>
                <a:ea typeface="나눔고딕" pitchFamily="50" charset="-127"/>
              </a:rPr>
              <a:t> 본 보드게임의 장점</a:t>
            </a:r>
            <a:endParaRPr lang="ko-KR" altLang="en-US" sz="1600" b="1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3297</TotalTime>
  <Words>448</Words>
  <Application>Microsoft Office PowerPoint</Application>
  <PresentationFormat>사용자 지정</PresentationFormat>
  <Paragraphs>72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3</vt:i4>
      </vt:variant>
    </vt:vector>
  </HeadingPairs>
  <TitlesOfParts>
    <vt:vector size="5" baseType="lpstr">
      <vt:lpstr>디자인 사용자 지정</vt:lpstr>
      <vt:lpstr>1_디자인 사용자 지정</vt:lpstr>
      <vt:lpstr>슬라이드 1</vt:lpstr>
      <vt:lpstr>슬라이드 2</vt:lpstr>
      <vt:lpstr>슬라이드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korea</dc:creator>
  <cp:lastModifiedBy>Windows 사용자</cp:lastModifiedBy>
  <cp:revision>191</cp:revision>
  <cp:lastPrinted>2011-03-23T04:57:37Z</cp:lastPrinted>
  <dcterms:created xsi:type="dcterms:W3CDTF">2011-03-23T04:43:36Z</dcterms:created>
  <dcterms:modified xsi:type="dcterms:W3CDTF">2013-12-03T22:40:39Z</dcterms:modified>
</cp:coreProperties>
</file>